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1" r:id="rId1"/>
  </p:sldMasterIdLst>
  <p:notesMasterIdLst>
    <p:notesMasterId r:id="rId34"/>
  </p:notesMasterIdLst>
  <p:handoutMasterIdLst>
    <p:handoutMasterId r:id="rId35"/>
  </p:handoutMasterIdLst>
  <p:sldIdLst>
    <p:sldId id="719" r:id="rId2"/>
    <p:sldId id="730" r:id="rId3"/>
    <p:sldId id="756" r:id="rId4"/>
    <p:sldId id="731" r:id="rId5"/>
    <p:sldId id="732" r:id="rId6"/>
    <p:sldId id="733" r:id="rId7"/>
    <p:sldId id="734" r:id="rId8"/>
    <p:sldId id="735" r:id="rId9"/>
    <p:sldId id="736" r:id="rId10"/>
    <p:sldId id="737" r:id="rId11"/>
    <p:sldId id="738" r:id="rId12"/>
    <p:sldId id="739" r:id="rId13"/>
    <p:sldId id="767" r:id="rId14"/>
    <p:sldId id="742" r:id="rId15"/>
    <p:sldId id="761" r:id="rId16"/>
    <p:sldId id="759" r:id="rId17"/>
    <p:sldId id="744" r:id="rId18"/>
    <p:sldId id="745" r:id="rId19"/>
    <p:sldId id="746" r:id="rId20"/>
    <p:sldId id="760" r:id="rId21"/>
    <p:sldId id="755" r:id="rId22"/>
    <p:sldId id="758" r:id="rId23"/>
    <p:sldId id="748" r:id="rId24"/>
    <p:sldId id="749" r:id="rId25"/>
    <p:sldId id="753" r:id="rId26"/>
    <p:sldId id="750" r:id="rId27"/>
    <p:sldId id="763" r:id="rId28"/>
    <p:sldId id="764" r:id="rId29"/>
    <p:sldId id="765" r:id="rId30"/>
    <p:sldId id="752" r:id="rId31"/>
    <p:sldId id="754" r:id="rId32"/>
    <p:sldId id="718"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A2A"/>
    <a:srgbClr val="5B9BD5"/>
    <a:srgbClr val="FFFFCC"/>
    <a:srgbClr val="00849D"/>
    <a:srgbClr val="FFFFFF"/>
    <a:srgbClr val="CCFFFF"/>
    <a:srgbClr val="D2DEEF"/>
    <a:srgbClr val="FFCC99"/>
    <a:srgbClr val="B8B6D8"/>
    <a:srgbClr val="C9C8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74D53-5A87-40A1-B756-1951CEE42B43}" v="11" dt="2024-05-21T05:07:39.95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淡色スタイル 1 - アクセント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9194" autoAdjust="0"/>
  </p:normalViewPr>
  <p:slideViewPr>
    <p:cSldViewPr snapToGrid="0">
      <p:cViewPr varScale="1">
        <p:scale>
          <a:sx n="88" d="100"/>
          <a:sy n="88" d="100"/>
        </p:scale>
        <p:origin x="3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FC3B272-2925-79E8-5153-D71A8E4BE3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086C296-2165-9BC3-E875-8DD2E81C52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FAF771-B4C2-470B-BE22-B518142E51C4}" type="datetimeFigureOut">
              <a:rPr kumimoji="1" lang="ja-JP" altLang="en-US" smtClean="0"/>
              <a:t>2024/10/13</a:t>
            </a:fld>
            <a:endParaRPr kumimoji="1" lang="ja-JP" altLang="en-US"/>
          </a:p>
        </p:txBody>
      </p:sp>
      <p:sp>
        <p:nvSpPr>
          <p:cNvPr id="4" name="フッター プレースホルダー 3">
            <a:extLst>
              <a:ext uri="{FF2B5EF4-FFF2-40B4-BE49-F238E27FC236}">
                <a16:creationId xmlns:a16="http://schemas.microsoft.com/office/drawing/2014/main" id="{F8481FB5-3ECF-4527-8157-FD412E0F30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09E45A1C-2D84-7008-7E04-85407D4B4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160B5E-5206-46EF-9C60-87CB6F49124B}" type="slidenum">
              <a:rPr kumimoji="1" lang="ja-JP" altLang="en-US" smtClean="0"/>
              <a:t>‹#›</a:t>
            </a:fld>
            <a:endParaRPr kumimoji="1" lang="ja-JP" altLang="en-US"/>
          </a:p>
        </p:txBody>
      </p:sp>
    </p:spTree>
    <p:extLst>
      <p:ext uri="{BB962C8B-B14F-4D97-AF65-F5344CB8AC3E}">
        <p14:creationId xmlns:p14="http://schemas.microsoft.com/office/powerpoint/2010/main" val="8260677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F7C21-A37A-4B2B-AFF5-F67750671CD2}" type="datetimeFigureOut">
              <a:rPr kumimoji="1" lang="ja-JP" altLang="en-US" smtClean="0"/>
              <a:t>2024/10/13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38974-03E0-4E73-B541-7454D88B2C03}" type="slidenum">
              <a:rPr kumimoji="1" lang="ja-JP" altLang="en-US" smtClean="0"/>
              <a:t>‹#›</a:t>
            </a:fld>
            <a:endParaRPr kumimoji="1" lang="ja-JP" altLang="en-US"/>
          </a:p>
        </p:txBody>
      </p:sp>
    </p:spTree>
    <p:extLst>
      <p:ext uri="{BB962C8B-B14F-4D97-AF65-F5344CB8AC3E}">
        <p14:creationId xmlns:p14="http://schemas.microsoft.com/office/powerpoint/2010/main" val="24288055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a:t>
            </a:fld>
            <a:endParaRPr kumimoji="1" lang="ja-JP" altLang="en-US"/>
          </a:p>
        </p:txBody>
      </p:sp>
    </p:spTree>
    <p:extLst>
      <p:ext uri="{BB962C8B-B14F-4D97-AF65-F5344CB8AC3E}">
        <p14:creationId xmlns:p14="http://schemas.microsoft.com/office/powerpoint/2010/main" val="154276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23</a:t>
            </a:fld>
            <a:endParaRPr kumimoji="1" lang="ja-JP" altLang="en-US"/>
          </a:p>
        </p:txBody>
      </p:sp>
    </p:spTree>
    <p:extLst>
      <p:ext uri="{BB962C8B-B14F-4D97-AF65-F5344CB8AC3E}">
        <p14:creationId xmlns:p14="http://schemas.microsoft.com/office/powerpoint/2010/main" val="3576221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24</a:t>
            </a:fld>
            <a:endParaRPr kumimoji="1" lang="ja-JP" altLang="en-US"/>
          </a:p>
        </p:txBody>
      </p:sp>
    </p:spTree>
    <p:extLst>
      <p:ext uri="{BB962C8B-B14F-4D97-AF65-F5344CB8AC3E}">
        <p14:creationId xmlns:p14="http://schemas.microsoft.com/office/powerpoint/2010/main" val="317982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25</a:t>
            </a:fld>
            <a:endParaRPr kumimoji="1" lang="ja-JP" altLang="en-US"/>
          </a:p>
        </p:txBody>
      </p:sp>
    </p:spTree>
    <p:extLst>
      <p:ext uri="{BB962C8B-B14F-4D97-AF65-F5344CB8AC3E}">
        <p14:creationId xmlns:p14="http://schemas.microsoft.com/office/powerpoint/2010/main" val="268105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26</a:t>
            </a:fld>
            <a:endParaRPr kumimoji="1" lang="ja-JP" altLang="en-US"/>
          </a:p>
        </p:txBody>
      </p:sp>
    </p:spTree>
    <p:extLst>
      <p:ext uri="{BB962C8B-B14F-4D97-AF65-F5344CB8AC3E}">
        <p14:creationId xmlns:p14="http://schemas.microsoft.com/office/powerpoint/2010/main" val="149079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27</a:t>
            </a:fld>
            <a:endParaRPr kumimoji="1" lang="ja-JP" altLang="en-US"/>
          </a:p>
        </p:txBody>
      </p:sp>
    </p:spTree>
    <p:extLst>
      <p:ext uri="{BB962C8B-B14F-4D97-AF65-F5344CB8AC3E}">
        <p14:creationId xmlns:p14="http://schemas.microsoft.com/office/powerpoint/2010/main" val="23894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28</a:t>
            </a:fld>
            <a:endParaRPr kumimoji="1" lang="ja-JP" altLang="en-US"/>
          </a:p>
        </p:txBody>
      </p:sp>
    </p:spTree>
    <p:extLst>
      <p:ext uri="{BB962C8B-B14F-4D97-AF65-F5344CB8AC3E}">
        <p14:creationId xmlns:p14="http://schemas.microsoft.com/office/powerpoint/2010/main" val="1490195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29</a:t>
            </a:fld>
            <a:endParaRPr kumimoji="1" lang="ja-JP" altLang="en-US"/>
          </a:p>
        </p:txBody>
      </p:sp>
    </p:spTree>
    <p:extLst>
      <p:ext uri="{BB962C8B-B14F-4D97-AF65-F5344CB8AC3E}">
        <p14:creationId xmlns:p14="http://schemas.microsoft.com/office/powerpoint/2010/main" val="875883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30</a:t>
            </a:fld>
            <a:endParaRPr kumimoji="1" lang="ja-JP" altLang="en-US"/>
          </a:p>
        </p:txBody>
      </p:sp>
    </p:spTree>
    <p:extLst>
      <p:ext uri="{BB962C8B-B14F-4D97-AF65-F5344CB8AC3E}">
        <p14:creationId xmlns:p14="http://schemas.microsoft.com/office/powerpoint/2010/main" val="2096374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31</a:t>
            </a:fld>
            <a:endParaRPr kumimoji="1" lang="ja-JP" altLang="en-US"/>
          </a:p>
        </p:txBody>
      </p:sp>
    </p:spTree>
    <p:extLst>
      <p:ext uri="{BB962C8B-B14F-4D97-AF65-F5344CB8AC3E}">
        <p14:creationId xmlns:p14="http://schemas.microsoft.com/office/powerpoint/2010/main" val="38626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11</a:t>
            </a:fld>
            <a:endParaRPr kumimoji="1" lang="ja-JP" altLang="en-US"/>
          </a:p>
        </p:txBody>
      </p:sp>
    </p:spTree>
    <p:extLst>
      <p:ext uri="{BB962C8B-B14F-4D97-AF65-F5344CB8AC3E}">
        <p14:creationId xmlns:p14="http://schemas.microsoft.com/office/powerpoint/2010/main" val="241065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13</a:t>
            </a:fld>
            <a:endParaRPr kumimoji="1" lang="ja-JP" altLang="en-US"/>
          </a:p>
        </p:txBody>
      </p:sp>
    </p:spTree>
    <p:extLst>
      <p:ext uri="{BB962C8B-B14F-4D97-AF65-F5344CB8AC3E}">
        <p14:creationId xmlns:p14="http://schemas.microsoft.com/office/powerpoint/2010/main" val="132944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14</a:t>
            </a:fld>
            <a:endParaRPr kumimoji="1" lang="ja-JP" altLang="en-US"/>
          </a:p>
        </p:txBody>
      </p:sp>
    </p:spTree>
    <p:extLst>
      <p:ext uri="{BB962C8B-B14F-4D97-AF65-F5344CB8AC3E}">
        <p14:creationId xmlns:p14="http://schemas.microsoft.com/office/powerpoint/2010/main" val="3771722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15</a:t>
            </a:fld>
            <a:endParaRPr kumimoji="1" lang="ja-JP" altLang="en-US"/>
          </a:p>
        </p:txBody>
      </p:sp>
    </p:spTree>
    <p:extLst>
      <p:ext uri="{BB962C8B-B14F-4D97-AF65-F5344CB8AC3E}">
        <p14:creationId xmlns:p14="http://schemas.microsoft.com/office/powerpoint/2010/main" val="259980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17</a:t>
            </a:fld>
            <a:endParaRPr kumimoji="1" lang="ja-JP" altLang="en-US"/>
          </a:p>
        </p:txBody>
      </p:sp>
    </p:spTree>
    <p:extLst>
      <p:ext uri="{BB962C8B-B14F-4D97-AF65-F5344CB8AC3E}">
        <p14:creationId xmlns:p14="http://schemas.microsoft.com/office/powerpoint/2010/main" val="411724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18</a:t>
            </a:fld>
            <a:endParaRPr kumimoji="1" lang="ja-JP" altLang="en-US"/>
          </a:p>
        </p:txBody>
      </p:sp>
    </p:spTree>
    <p:extLst>
      <p:ext uri="{BB962C8B-B14F-4D97-AF65-F5344CB8AC3E}">
        <p14:creationId xmlns:p14="http://schemas.microsoft.com/office/powerpoint/2010/main" val="150669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19</a:t>
            </a:fld>
            <a:endParaRPr kumimoji="1" lang="ja-JP" altLang="en-US"/>
          </a:p>
        </p:txBody>
      </p:sp>
    </p:spTree>
    <p:extLst>
      <p:ext uri="{BB962C8B-B14F-4D97-AF65-F5344CB8AC3E}">
        <p14:creationId xmlns:p14="http://schemas.microsoft.com/office/powerpoint/2010/main" val="333808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0D738974-03E0-4E73-B541-7454D88B2C03}" type="slidenum">
              <a:rPr kumimoji="1" lang="ja-JP" altLang="en-US" smtClean="0"/>
              <a:t>21</a:t>
            </a:fld>
            <a:endParaRPr kumimoji="1" lang="ja-JP" altLang="en-US"/>
          </a:p>
        </p:txBody>
      </p:sp>
    </p:spTree>
    <p:extLst>
      <p:ext uri="{BB962C8B-B14F-4D97-AF65-F5344CB8AC3E}">
        <p14:creationId xmlns:p14="http://schemas.microsoft.com/office/powerpoint/2010/main" val="4694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penchainproject.org/"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creativecommons.org/publicdomain/zero/1.0/"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sp>
        <p:nvSpPr>
          <p:cNvPr id="362499" name="Rectangle 3"/>
          <p:cNvSpPr>
            <a:spLocks noGrp="1" noChangeArrowheads="1"/>
          </p:cNvSpPr>
          <p:nvPr>
            <p:ph type="ctrTitle" hasCustomPrompt="1"/>
          </p:nvPr>
        </p:nvSpPr>
        <p:spPr bwMode="gray">
          <a:xfrm>
            <a:off x="311151" y="4083323"/>
            <a:ext cx="11545568" cy="874757"/>
          </a:xfrm>
          <a:extLst>
            <a:ext uri="{AF507438-7753-43E0-B8FC-AC1667EBCBE1}">
              <a14:hiddenEffects xmlns:a14="http://schemas.microsoft.com/office/drawing/2010/main">
                <a:effectLst>
                  <a:outerShdw dist="17961" dir="2700000" algn="ctr" rotWithShape="0">
                    <a:srgbClr val="C0C0C0"/>
                  </a:outerShdw>
                </a:effectLst>
              </a14:hiddenEffects>
            </a:ext>
          </a:extLst>
        </p:spPr>
        <p:txBody>
          <a:bodyPr anchor="b"/>
          <a:lstStyle>
            <a:lvl1pPr algn="ctr">
              <a:lnSpc>
                <a:spcPct val="100000"/>
              </a:lnSpc>
              <a:defRPr sz="3200" b="0">
                <a:solidFill>
                  <a:srgbClr val="00B4C1"/>
                </a:solidFill>
              </a:defRPr>
            </a:lvl1pPr>
          </a:lstStyle>
          <a:p>
            <a:pPr lvl="0"/>
            <a:r>
              <a:rPr lang="ja-JP" altLang="en-US" noProof="0" dirty="0"/>
              <a:t>マスタ タイトルの書式設定</a:t>
            </a:r>
          </a:p>
        </p:txBody>
      </p:sp>
      <p:sp>
        <p:nvSpPr>
          <p:cNvPr id="362500" name="Rectangle 4"/>
          <p:cNvSpPr>
            <a:spLocks noGrp="1" noChangeArrowheads="1"/>
          </p:cNvSpPr>
          <p:nvPr>
            <p:ph type="subTitle" idx="1" hasCustomPrompt="1"/>
          </p:nvPr>
        </p:nvSpPr>
        <p:spPr bwMode="gray">
          <a:xfrm>
            <a:off x="310091" y="4905807"/>
            <a:ext cx="11546627" cy="699731"/>
          </a:xfrm>
        </p:spPr>
        <p:txBody>
          <a:bodyPr anchor="t" anchorCtr="0"/>
          <a:lstStyle>
            <a:lvl1pPr marL="361942" marR="0" indent="-361942" algn="ctr" defTabSz="1079473" rtl="0" eaLnBrk="1" fontAlgn="ctr" latinLnBrk="0" hangingPunct="1">
              <a:lnSpc>
                <a:spcPct val="100000"/>
              </a:lnSpc>
              <a:spcBef>
                <a:spcPct val="10000"/>
              </a:spcBef>
              <a:spcAft>
                <a:spcPct val="10000"/>
              </a:spcAft>
              <a:buClr>
                <a:srgbClr val="87867E"/>
              </a:buClr>
              <a:buSzTx/>
              <a:buFont typeface="Wingdings" pitchFamily="2" charset="2"/>
              <a:buChar char="n"/>
              <a:tabLst/>
              <a:defRPr kumimoji="0" sz="3200" baseline="0">
                <a:solidFill>
                  <a:srgbClr val="797979"/>
                </a:solidFill>
                <a:latin typeface="Segoe UI" panose="020B0502040204020203" pitchFamily="34" charset="0"/>
                <a:ea typeface="Meiryo UI" panose="020B0604030504040204" pitchFamily="50" charset="-128"/>
              </a:defRPr>
            </a:lvl1pPr>
          </a:lstStyle>
          <a:p>
            <a:pPr marL="361942" marR="0" lvl="0" indent="-361942" algn="l" defTabSz="1079473" rtl="0" eaLnBrk="1" fontAlgn="ctr" latinLnBrk="0" hangingPunct="1">
              <a:lnSpc>
                <a:spcPct val="110000"/>
              </a:lnSpc>
              <a:spcBef>
                <a:spcPct val="10000"/>
              </a:spcBef>
              <a:spcAft>
                <a:spcPct val="10000"/>
              </a:spcAft>
              <a:buClr>
                <a:srgbClr val="87867E"/>
              </a:buClr>
              <a:buSzTx/>
              <a:buFont typeface="Wingdings" pitchFamily="2" charset="2"/>
              <a:buChar char="n"/>
              <a:tabLst/>
              <a:defRPr/>
            </a:pPr>
            <a:r>
              <a:rPr kumimoji="1" lang="ja-JP" altLang="en-US" sz="2933" b="0" i="0" u="none" strike="noStrike" kern="0" cap="none" spc="0" normalizeH="0" baseline="0" noProof="0" dirty="0">
                <a:ln>
                  <a:noFill/>
                </a:ln>
                <a:solidFill>
                  <a:srgbClr val="000000"/>
                </a:solidFill>
                <a:effectLst/>
                <a:uLnTx/>
                <a:uFillTx/>
                <a:latin typeface="+mn-lt"/>
                <a:ea typeface="+mn-ea"/>
              </a:rPr>
              <a:t>マスタ サブタイトルの書式設定</a:t>
            </a:r>
            <a:endParaRPr kumimoji="1" lang="ja-JP" altLang="de-DE" sz="2933" b="0" i="0" u="none" strike="noStrike" kern="0" cap="none" spc="0" normalizeH="0" baseline="0" noProof="0" dirty="0">
              <a:ln>
                <a:noFill/>
              </a:ln>
              <a:solidFill>
                <a:srgbClr val="000000"/>
              </a:solidFill>
              <a:effectLst/>
              <a:uLnTx/>
              <a:uFillTx/>
              <a:latin typeface="+mn-lt"/>
              <a:ea typeface="+mn-ea"/>
            </a:endParaRPr>
          </a:p>
        </p:txBody>
      </p:sp>
      <p:pic>
        <p:nvPicPr>
          <p:cNvPr id="11" name="図 10" descr="OpenChain Logo">
            <a:extLst>
              <a:ext uri="{FF2B5EF4-FFF2-40B4-BE49-F238E27FC236}">
                <a16:creationId xmlns:a16="http://schemas.microsoft.com/office/drawing/2014/main" id="{6C6AF230-82DC-4FD9-8592-12A759EAB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6712" y="836325"/>
            <a:ext cx="5031505" cy="2800956"/>
          </a:xfrm>
          <a:prstGeom prst="rect">
            <a:avLst/>
          </a:prstGeom>
        </p:spPr>
      </p:pic>
      <p:grpSp>
        <p:nvGrpSpPr>
          <p:cNvPr id="12" name="グループ化 11">
            <a:extLst>
              <a:ext uri="{FF2B5EF4-FFF2-40B4-BE49-F238E27FC236}">
                <a16:creationId xmlns:a16="http://schemas.microsoft.com/office/drawing/2014/main" id="{CBBB9085-5648-43AE-B992-5C399D5C6482}"/>
              </a:ext>
            </a:extLst>
          </p:cNvPr>
          <p:cNvGrpSpPr/>
          <p:nvPr userDrawn="1"/>
        </p:nvGrpSpPr>
        <p:grpSpPr>
          <a:xfrm>
            <a:off x="466" y="6766845"/>
            <a:ext cx="12191535" cy="100800"/>
            <a:chOff x="0" y="4968000"/>
            <a:chExt cx="9143651" cy="75600"/>
          </a:xfrm>
        </p:grpSpPr>
        <p:sp>
          <p:nvSpPr>
            <p:cNvPr id="13" name="正方形/長方形 12">
              <a:extLst>
                <a:ext uri="{FF2B5EF4-FFF2-40B4-BE49-F238E27FC236}">
                  <a16:creationId xmlns:a16="http://schemas.microsoft.com/office/drawing/2014/main" id="{C64A6693-19F1-4B46-B0BA-EB35C18D88A1}"/>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4" name="正方形/長方形 13">
              <a:extLst>
                <a:ext uri="{FF2B5EF4-FFF2-40B4-BE49-F238E27FC236}">
                  <a16:creationId xmlns:a16="http://schemas.microsoft.com/office/drawing/2014/main" id="{3D2CC357-2D9B-4B83-B3F0-84C758487861}"/>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5" name="正方形/長方形 14">
              <a:extLst>
                <a:ext uri="{FF2B5EF4-FFF2-40B4-BE49-F238E27FC236}">
                  <a16:creationId xmlns:a16="http://schemas.microsoft.com/office/drawing/2014/main" id="{2D32F5C3-950E-4087-9784-D6221BC9AA9E}"/>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Tree>
    <p:extLst>
      <p:ext uri="{BB962C8B-B14F-4D97-AF65-F5344CB8AC3E}">
        <p14:creationId xmlns:p14="http://schemas.microsoft.com/office/powerpoint/2010/main" val="516750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7F85286-693C-933D-CC31-D9260A184FD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5061" y="6581775"/>
            <a:ext cx="762000" cy="142697"/>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bwMode="gray">
          <a:xfrm>
            <a:off x="890271" y="531580"/>
            <a:ext cx="10320000" cy="645269"/>
          </a:xfrm>
        </p:spPr>
        <p:txBody>
          <a:bodyPr/>
          <a:lstStyle>
            <a:lvl1pPr>
              <a:defRPr baseline="0">
                <a:solidFill>
                  <a:srgbClr val="00849D"/>
                </a:solidFill>
                <a:ea typeface="Meiryo UI" panose="020B0604030504040204" pitchFamily="50" charset="-128"/>
              </a:defRPr>
            </a:lvl1pPr>
          </a:lstStyle>
          <a:p>
            <a:r>
              <a:rPr lang="ja-JP" altLang="en-US"/>
              <a:t>マスター タイトルの書式設定</a:t>
            </a:r>
            <a:endParaRPr lang="ja-JP" altLang="en-US" dirty="0"/>
          </a:p>
        </p:txBody>
      </p:sp>
      <p:sp>
        <p:nvSpPr>
          <p:cNvPr id="12" name="テキスト プレースホルダー 11">
            <a:extLst>
              <a:ext uri="{FF2B5EF4-FFF2-40B4-BE49-F238E27FC236}">
                <a16:creationId xmlns:a16="http://schemas.microsoft.com/office/drawing/2014/main" id="{976D94F7-5AE4-4722-8DC6-262CA0C4960D}"/>
              </a:ext>
            </a:extLst>
          </p:cNvPr>
          <p:cNvSpPr>
            <a:spLocks noGrp="1"/>
          </p:cNvSpPr>
          <p:nvPr>
            <p:ph type="body" sz="quarter" idx="12"/>
          </p:nvPr>
        </p:nvSpPr>
        <p:spPr>
          <a:xfrm>
            <a:off x="890272" y="1422401"/>
            <a:ext cx="10320000" cy="4871236"/>
          </a:xfrm>
        </p:spPr>
        <p:txBody>
          <a:bodyPr/>
          <a:lstStyle>
            <a:lvl1pPr>
              <a:buClr>
                <a:schemeClr val="tx1">
                  <a:lumMod val="50000"/>
                  <a:lumOff val="50000"/>
                </a:schemeClr>
              </a:buClr>
              <a:defRPr>
                <a:solidFill>
                  <a:srgbClr val="20252B"/>
                </a:solidFill>
                <a:latin typeface="Segoe UI" panose="020B0502040204020203" pitchFamily="34" charset="0"/>
                <a:ea typeface="Meiryo UI" panose="020B0604030504040204" pitchFamily="50" charset="-128"/>
              </a:defRPr>
            </a:lvl1pPr>
            <a:lvl2pPr>
              <a:defRPr>
                <a:solidFill>
                  <a:srgbClr val="20252B"/>
                </a:solidFill>
                <a:latin typeface="Segoe UI" panose="020B0502040204020203" pitchFamily="34" charset="0"/>
                <a:ea typeface="Meiryo UI" panose="020B0604030504040204" pitchFamily="50" charset="-128"/>
              </a:defRPr>
            </a:lvl2pPr>
            <a:lvl3pPr>
              <a:defRPr>
                <a:solidFill>
                  <a:srgbClr val="20252B"/>
                </a:solidFill>
                <a:latin typeface="Segoe UI" panose="020B0502040204020203" pitchFamily="34" charset="0"/>
                <a:ea typeface="Meiryo UI" panose="020B0604030504040204" pitchFamily="50" charset="-128"/>
              </a:defRPr>
            </a:lvl3pPr>
            <a:lvl4pPr>
              <a:defRPr>
                <a:solidFill>
                  <a:srgbClr val="20252B"/>
                </a:solidFill>
                <a:latin typeface="Segoe UI" panose="020B0502040204020203" pitchFamily="34" charset="0"/>
                <a:ea typeface="Meiryo UI" panose="020B0604030504040204" pitchFamily="50" charset="-128"/>
              </a:defRPr>
            </a:lvl4pPr>
            <a:lvl5pPr>
              <a:defRPr>
                <a:solidFill>
                  <a:srgbClr val="20252B"/>
                </a:solidFill>
                <a:latin typeface="Segoe UI" panose="020B0502040204020203" pitchFamily="34" charset="0"/>
                <a:ea typeface="Meiryo UI"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日付プレースホルダー 3">
            <a:extLst>
              <a:ext uri="{FF2B5EF4-FFF2-40B4-BE49-F238E27FC236}">
                <a16:creationId xmlns:a16="http://schemas.microsoft.com/office/drawing/2014/main" id="{8632E604-7E3F-471D-BE49-F81FE422C6BA}"/>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9" name="フッター プレースホルダー 4">
            <a:extLst>
              <a:ext uri="{FF2B5EF4-FFF2-40B4-BE49-F238E27FC236}">
                <a16:creationId xmlns:a16="http://schemas.microsoft.com/office/drawing/2014/main" id="{294F0EEF-B47B-450F-9B4E-208847759D09}"/>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0" name="スライド番号プレースホルダー 5">
            <a:extLst>
              <a:ext uri="{FF2B5EF4-FFF2-40B4-BE49-F238E27FC236}">
                <a16:creationId xmlns:a16="http://schemas.microsoft.com/office/drawing/2014/main" id="{D0956689-8E5F-4C66-A2AD-BDFE606A600A}"/>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1" name="Picture 2" descr="OpenChain">
            <a:hlinkClick r:id="rId3"/>
            <a:extLst>
              <a:ext uri="{FF2B5EF4-FFF2-40B4-BE49-F238E27FC236}">
                <a16:creationId xmlns:a16="http://schemas.microsoft.com/office/drawing/2014/main" id="{F82CF80B-CFED-4C23-8656-77A305B1E771}"/>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37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880111" y="531580"/>
            <a:ext cx="10320000" cy="645269"/>
          </a:xfrm>
        </p:spPr>
        <p:txBody>
          <a:bodyPr/>
          <a:lstStyle>
            <a:lvl1pPr>
              <a:defRPr>
                <a:solidFill>
                  <a:srgbClr val="00849D"/>
                </a:solidFill>
              </a:defRPr>
            </a:lvl1pPr>
          </a:lstStyle>
          <a:p>
            <a:r>
              <a:rPr lang="ja-JP" altLang="en-US"/>
              <a:t>マスター タイトルの書式設定</a:t>
            </a:r>
            <a:endParaRPr lang="ja-JP" altLang="en-US" dirty="0"/>
          </a:p>
        </p:txBody>
      </p:sp>
      <p:sp>
        <p:nvSpPr>
          <p:cNvPr id="5" name="日付プレースホルダー 3">
            <a:extLst>
              <a:ext uri="{FF2B5EF4-FFF2-40B4-BE49-F238E27FC236}">
                <a16:creationId xmlns:a16="http://schemas.microsoft.com/office/drawing/2014/main" id="{BBF8DE1F-EFA7-41B5-82D7-2E1D51F5289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6" name="フッター プレースホルダー 4">
            <a:extLst>
              <a:ext uri="{FF2B5EF4-FFF2-40B4-BE49-F238E27FC236}">
                <a16:creationId xmlns:a16="http://schemas.microsoft.com/office/drawing/2014/main" id="{3E675245-0DF6-4FAC-B838-68D7CEFEF253}"/>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7" name="スライド番号プレースホルダー 5">
            <a:extLst>
              <a:ext uri="{FF2B5EF4-FFF2-40B4-BE49-F238E27FC236}">
                <a16:creationId xmlns:a16="http://schemas.microsoft.com/office/drawing/2014/main" id="{37D32276-29BD-4FC9-8527-6B1115BE5209}"/>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8" name="Picture 2" descr="OpenChain">
            <a:hlinkClick r:id="rId2"/>
            <a:extLst>
              <a:ext uri="{FF2B5EF4-FFF2-40B4-BE49-F238E27FC236}">
                <a16:creationId xmlns:a16="http://schemas.microsoft.com/office/drawing/2014/main" id="{B1C3285F-1113-4B5F-AE35-B5D023B8AEC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hlinkClick r:id="rId4"/>
            <a:extLst>
              <a:ext uri="{FF2B5EF4-FFF2-40B4-BE49-F238E27FC236}">
                <a16:creationId xmlns:a16="http://schemas.microsoft.com/office/drawing/2014/main" id="{1A1ED34C-5FDC-449F-81DF-F06F276406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3956134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bg bwMode="gray">
      <p:bgPr>
        <a:solidFill>
          <a:schemeClr val="bg1"/>
        </a:solidFill>
        <a:effectLst/>
      </p:bgPr>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943AAB9-CEC0-42AA-B508-C217B18E5ADF}"/>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5" name="フッター プレースホルダー 4">
            <a:extLst>
              <a:ext uri="{FF2B5EF4-FFF2-40B4-BE49-F238E27FC236}">
                <a16:creationId xmlns:a16="http://schemas.microsoft.com/office/drawing/2014/main" id="{926657D4-1346-4A5F-B0B2-85075586A75C}"/>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16733117-0910-4DE3-A6AA-76ADDEC83E6C}"/>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7" name="Picture 2" descr="OpenChain">
            <a:hlinkClick r:id="rId2"/>
            <a:extLst>
              <a:ext uri="{FF2B5EF4-FFF2-40B4-BE49-F238E27FC236}">
                <a16:creationId xmlns:a16="http://schemas.microsoft.com/office/drawing/2014/main" id="{7F77829E-37F9-4347-8FA5-52B3EB48691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hlinkClick r:id="rId4"/>
            <a:extLst>
              <a:ext uri="{FF2B5EF4-FFF2-40B4-BE49-F238E27FC236}">
                <a16:creationId xmlns:a16="http://schemas.microsoft.com/office/drawing/2014/main" id="{425C0478-BA15-42BB-91DE-BC877914A20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93204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エンドカット">
    <p:spTree>
      <p:nvGrpSpPr>
        <p:cNvPr id="1" name=""/>
        <p:cNvGrpSpPr/>
        <p:nvPr/>
      </p:nvGrpSpPr>
      <p:grpSpPr>
        <a:xfrm>
          <a:off x="0" y="0"/>
          <a:ext cx="0" cy="0"/>
          <a:chOff x="0" y="0"/>
          <a:chExt cx="0" cy="0"/>
        </a:xfrm>
      </p:grpSpPr>
      <p:pic>
        <p:nvPicPr>
          <p:cNvPr id="38" name="図 37" descr="OpenChain Logo">
            <a:extLst>
              <a:ext uri="{FF2B5EF4-FFF2-40B4-BE49-F238E27FC236}">
                <a16:creationId xmlns:a16="http://schemas.microsoft.com/office/drawing/2014/main" id="{0EA15EC0-5471-4448-8A15-3ED3D85A94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
          <a:stretch/>
        </p:blipFill>
        <p:spPr>
          <a:xfrm>
            <a:off x="-81280" y="1944253"/>
            <a:ext cx="5866061" cy="1886067"/>
          </a:xfrm>
          <a:prstGeom prst="rect">
            <a:avLst/>
          </a:prstGeom>
        </p:spPr>
      </p:pic>
      <p:sp>
        <p:nvSpPr>
          <p:cNvPr id="4" name="テキスト プレースホルダー 3">
            <a:extLst>
              <a:ext uri="{FF2B5EF4-FFF2-40B4-BE49-F238E27FC236}">
                <a16:creationId xmlns:a16="http://schemas.microsoft.com/office/drawing/2014/main" id="{80ADA1C4-3888-48C2-BE7E-C1E41F694D58}"/>
              </a:ext>
            </a:extLst>
          </p:cNvPr>
          <p:cNvSpPr>
            <a:spLocks noGrp="1"/>
          </p:cNvSpPr>
          <p:nvPr>
            <p:ph type="body" sz="quarter" idx="10"/>
          </p:nvPr>
        </p:nvSpPr>
        <p:spPr>
          <a:xfrm>
            <a:off x="5008034" y="1945217"/>
            <a:ext cx="7183967" cy="1792816"/>
          </a:xfrm>
          <a:solidFill>
            <a:srgbClr val="00B4C1"/>
          </a:solidFill>
        </p:spPr>
        <p:txBody>
          <a:bodyPr anchor="ctr"/>
          <a:lstStyle>
            <a:lvl1pPr marL="239994" indent="0">
              <a:buNone/>
              <a:defRPr b="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617436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www.openchainproject.or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hyperlink" Target="https://creativecommons.org/publicdomain/zero/1.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61475" name="Rectangle 3"/>
          <p:cNvSpPr>
            <a:spLocks noGrp="1" noChangeArrowheads="1"/>
          </p:cNvSpPr>
          <p:nvPr>
            <p:ph type="body" idx="1"/>
          </p:nvPr>
        </p:nvSpPr>
        <p:spPr bwMode="gray">
          <a:xfrm>
            <a:off x="311151" y="1349829"/>
            <a:ext cx="11527367" cy="52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478355" lvl="0" indent="-478355" algn="l" defTabSz="1079473" rtl="0" eaLnBrk="1" fontAlgn="ctr" hangingPunct="1">
              <a:lnSpc>
                <a:spcPct val="100000"/>
              </a:lnSpc>
              <a:spcBef>
                <a:spcPts val="0"/>
              </a:spcBef>
              <a:spcAft>
                <a:spcPts val="400"/>
              </a:spcAft>
              <a:buClr>
                <a:srgbClr val="A30B1A"/>
              </a:buClr>
              <a:buFont typeface="Wingdings" pitchFamily="2" charset="2"/>
              <a:buChar char="n"/>
            </a:pPr>
            <a:r>
              <a:rPr lang="ja-JP" altLang="en-US" dirty="0"/>
              <a:t>第１レベル第１レベル第１レベル第１レベル</a:t>
            </a:r>
          </a:p>
          <a:p>
            <a:pPr marL="833946" lvl="1" indent="-476239" algn="l" defTabSz="1079473" rtl="0" eaLnBrk="1" fontAlgn="ctr" hangingPunct="1">
              <a:lnSpc>
                <a:spcPct val="100000"/>
              </a:lnSpc>
              <a:spcBef>
                <a:spcPts val="0"/>
              </a:spcBef>
              <a:spcAft>
                <a:spcPts val="400"/>
              </a:spcAft>
              <a:buClr>
                <a:srgbClr val="87867E"/>
              </a:buClr>
              <a:buFont typeface="Wingdings" pitchFamily="2" charset="2"/>
              <a:buChar char="n"/>
            </a:pPr>
            <a:r>
              <a:rPr lang="ja-JP" altLang="en-US" dirty="0"/>
              <a:t>第２レベル第２レベル第２レベル第２レベル</a:t>
            </a:r>
          </a:p>
          <a:p>
            <a:pPr marL="1075240" lvl="2" indent="-359824" algn="l" defTabSz="1079473" rtl="0" eaLnBrk="1" fontAlgn="ctr" hangingPunct="1">
              <a:lnSpc>
                <a:spcPct val="100000"/>
              </a:lnSpc>
              <a:spcBef>
                <a:spcPts val="0"/>
              </a:spcBef>
              <a:spcAft>
                <a:spcPts val="400"/>
              </a:spcAft>
              <a:buClr>
                <a:srgbClr val="808080"/>
              </a:buClr>
              <a:buFont typeface="Wingdings" panose="05000000000000000000" pitchFamily="2" charset="2"/>
              <a:buChar char="l"/>
            </a:pPr>
            <a:r>
              <a:rPr lang="ja-JP" altLang="en-US" dirty="0"/>
              <a:t>第３レベル第３レベル第３レベル第３レベル第３レベル</a:t>
            </a:r>
          </a:p>
          <a:p>
            <a:pPr marL="1318651" lvl="3" indent="-366175" algn="l" defTabSz="1079473" rtl="0" eaLnBrk="1" fontAlgn="base" hangingPunct="1">
              <a:lnSpc>
                <a:spcPct val="100000"/>
              </a:lnSpc>
              <a:spcBef>
                <a:spcPts val="0"/>
              </a:spcBef>
              <a:spcAft>
                <a:spcPts val="400"/>
              </a:spcAft>
              <a:buClr>
                <a:srgbClr val="87867E"/>
              </a:buClr>
              <a:buSzPct val="100000"/>
              <a:buFont typeface="Arial" panose="020B0604020202020204" pitchFamily="34" charset="0"/>
              <a:buChar char="•"/>
            </a:pPr>
            <a:r>
              <a:rPr lang="ja-JP" altLang="en-US" dirty="0"/>
              <a:t>第４レベル第４レベル第４レベル第４レベル第４レベル第４レベル第４レベル第４レベル第４レベル第４レベル第４レベル第４レベル第４レベル第４レベル第４レベル第４レベル第４レベル第４レベル</a:t>
            </a:r>
          </a:p>
        </p:txBody>
      </p:sp>
      <p:sp>
        <p:nvSpPr>
          <p:cNvPr id="361476" name="Rectangle 4"/>
          <p:cNvSpPr>
            <a:spLocks noGrp="1" noChangeArrowheads="1"/>
          </p:cNvSpPr>
          <p:nvPr>
            <p:ph type="title"/>
          </p:nvPr>
        </p:nvSpPr>
        <p:spPr bwMode="gray">
          <a:xfrm>
            <a:off x="311151" y="531580"/>
            <a:ext cx="10320000" cy="6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8600" rIns="0" bIns="228600" numCol="1" anchor="ctr" anchorCtr="0" compatLnSpc="1">
            <a:prstTxWarp prst="textNoShape">
              <a:avLst/>
            </a:prstTxWarp>
          </a:bodyPr>
          <a:lstStyle/>
          <a:p>
            <a:pPr lvl="0"/>
            <a:r>
              <a:rPr lang="ja-JP" altLang="en-US" dirty="0"/>
              <a:t>マスタ タイトルの書式設定</a:t>
            </a:r>
            <a:r>
              <a:rPr lang="en-US" altLang="ja-JP" dirty="0"/>
              <a:t>Master Titles</a:t>
            </a:r>
            <a:endParaRPr lang="ja-JP" altLang="en-US" dirty="0"/>
          </a:p>
        </p:txBody>
      </p:sp>
      <p:grpSp>
        <p:nvGrpSpPr>
          <p:cNvPr id="4" name="グループ化 3">
            <a:extLst>
              <a:ext uri="{FF2B5EF4-FFF2-40B4-BE49-F238E27FC236}">
                <a16:creationId xmlns:a16="http://schemas.microsoft.com/office/drawing/2014/main" id="{9DE43666-CBD0-4663-81FB-E3DE69B2951E}"/>
              </a:ext>
            </a:extLst>
          </p:cNvPr>
          <p:cNvGrpSpPr/>
          <p:nvPr userDrawn="1"/>
        </p:nvGrpSpPr>
        <p:grpSpPr>
          <a:xfrm>
            <a:off x="466" y="6766845"/>
            <a:ext cx="12191535" cy="100800"/>
            <a:chOff x="0" y="4968000"/>
            <a:chExt cx="9143651" cy="75600"/>
          </a:xfrm>
        </p:grpSpPr>
        <p:sp>
          <p:nvSpPr>
            <p:cNvPr id="3" name="正方形/長方形 2">
              <a:extLst>
                <a:ext uri="{FF2B5EF4-FFF2-40B4-BE49-F238E27FC236}">
                  <a16:creationId xmlns:a16="http://schemas.microsoft.com/office/drawing/2014/main" id="{0D7D13A5-8AC8-49C3-8334-1CDF3500CE69}"/>
                </a:ext>
              </a:extLst>
            </p:cNvPr>
            <p:cNvSpPr/>
            <p:nvPr userDrawn="1"/>
          </p:nvSpPr>
          <p:spPr bwMode="gray">
            <a:xfrm>
              <a:off x="3060435" y="4968000"/>
              <a:ext cx="3020400" cy="75600"/>
            </a:xfrm>
            <a:prstGeom prst="rect">
              <a:avLst/>
            </a:prstGeom>
            <a:solidFill>
              <a:srgbClr val="00849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0" name="正方形/長方形 9">
              <a:extLst>
                <a:ext uri="{FF2B5EF4-FFF2-40B4-BE49-F238E27FC236}">
                  <a16:creationId xmlns:a16="http://schemas.microsoft.com/office/drawing/2014/main" id="{AA8E88D7-7C6D-4E86-8674-B79424CCE565}"/>
                </a:ext>
              </a:extLst>
            </p:cNvPr>
            <p:cNvSpPr/>
            <p:nvPr userDrawn="1"/>
          </p:nvSpPr>
          <p:spPr bwMode="gray">
            <a:xfrm>
              <a:off x="0" y="4968000"/>
              <a:ext cx="3020400" cy="75600"/>
            </a:xfrm>
            <a:prstGeom prst="rect">
              <a:avLst/>
            </a:prstGeom>
            <a:solidFill>
              <a:srgbClr val="E65A2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sp>
          <p:nvSpPr>
            <p:cNvPr id="11" name="正方形/長方形 10">
              <a:extLst>
                <a:ext uri="{FF2B5EF4-FFF2-40B4-BE49-F238E27FC236}">
                  <a16:creationId xmlns:a16="http://schemas.microsoft.com/office/drawing/2014/main" id="{494FB967-6357-4E9E-8385-698BFBCCA47A}"/>
                </a:ext>
              </a:extLst>
            </p:cNvPr>
            <p:cNvSpPr/>
            <p:nvPr userDrawn="1"/>
          </p:nvSpPr>
          <p:spPr bwMode="gray">
            <a:xfrm>
              <a:off x="6123251" y="4968000"/>
              <a:ext cx="3020400" cy="75600"/>
            </a:xfrm>
            <a:prstGeom prst="rect">
              <a:avLst/>
            </a:prstGeom>
            <a:solidFill>
              <a:srgbClr val="00B4C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219170" rtl="0" eaLnBrk="1" fontAlgn="ctr" latinLnBrk="0" hangingPunct="1">
                <a:lnSpc>
                  <a:spcPct val="100000"/>
                </a:lnSpc>
                <a:spcBef>
                  <a:spcPct val="0"/>
                </a:spcBef>
                <a:spcAft>
                  <a:spcPct val="0"/>
                </a:spcAft>
                <a:buClrTx/>
                <a:buSzTx/>
                <a:buFontTx/>
                <a:buNone/>
                <a:tabLst/>
              </a:pPr>
              <a:endParaRPr kumimoji="1" lang="ja-JP" altLang="en-US" sz="2133" b="0" i="0" u="none" strike="noStrike" cap="none" normalizeH="0" baseline="0" dirty="0">
                <a:ln>
                  <a:noFill/>
                </a:ln>
                <a:effectLst/>
                <a:latin typeface="Arial" charset="0"/>
                <a:ea typeface="ＭＳ Ｐゴシック" pitchFamily="50" charset="-128"/>
              </a:endParaRPr>
            </a:p>
          </p:txBody>
        </p:sp>
      </p:grpSp>
      <p:sp>
        <p:nvSpPr>
          <p:cNvPr id="12" name="日付プレースホルダー 3">
            <a:extLst>
              <a:ext uri="{FF2B5EF4-FFF2-40B4-BE49-F238E27FC236}">
                <a16:creationId xmlns:a16="http://schemas.microsoft.com/office/drawing/2014/main" id="{566B6DC1-78D8-40F1-939F-35D5BB6407CC}"/>
              </a:ext>
            </a:extLst>
          </p:cNvPr>
          <p:cNvSpPr>
            <a:spLocks noGrp="1"/>
          </p:cNvSpPr>
          <p:nvPr>
            <p:ph type="dt" sz="half" idx="2"/>
          </p:nvPr>
        </p:nvSpPr>
        <p:spPr>
          <a:xfrm>
            <a:off x="9365610" y="6415459"/>
            <a:ext cx="2743200" cy="166316"/>
          </a:xfrm>
          <a:prstGeom prst="rect">
            <a:avLst/>
          </a:prstGeom>
        </p:spPr>
        <p:txBody>
          <a:bodyPr vert="horz" lIns="91440" tIns="45720" rIns="91440" bIns="45720" rtlCol="0" anchor="ctr"/>
          <a:lstStyle>
            <a:lvl1pPr algn="r">
              <a:defRPr sz="1200">
                <a:solidFill>
                  <a:schemeClr val="tx1"/>
                </a:solidFill>
              </a:defRPr>
            </a:lvl1pPr>
          </a:lstStyle>
          <a:p>
            <a:r>
              <a:rPr lang="en-US" altLang="ja-JP" dirty="0"/>
              <a:t>11th July 2023</a:t>
            </a:r>
            <a:endParaRPr lang="ja-JP" altLang="en-US" dirty="0"/>
          </a:p>
        </p:txBody>
      </p:sp>
      <p:sp>
        <p:nvSpPr>
          <p:cNvPr id="13" name="フッター プレースホルダー 4">
            <a:extLst>
              <a:ext uri="{FF2B5EF4-FFF2-40B4-BE49-F238E27FC236}">
                <a16:creationId xmlns:a16="http://schemas.microsoft.com/office/drawing/2014/main" id="{7376C2FA-B686-4995-9265-755FB52A54F7}"/>
              </a:ext>
            </a:extLst>
          </p:cNvPr>
          <p:cNvSpPr>
            <a:spLocks noGrp="1"/>
          </p:cNvSpPr>
          <p:nvPr>
            <p:ph type="ftr" sz="quarter" idx="3"/>
          </p:nvPr>
        </p:nvSpPr>
        <p:spPr>
          <a:xfrm>
            <a:off x="1331339" y="6423024"/>
            <a:ext cx="2874389" cy="139700"/>
          </a:xfrm>
          <a:prstGeom prst="rect">
            <a:avLst/>
          </a:prstGeom>
        </p:spPr>
        <p:txBody>
          <a:bodyPr vert="horz" lIns="91440" tIns="45720" rIns="91440" bIns="45720" rtlCol="0" anchor="ctr"/>
          <a:lstStyle>
            <a:lvl1pPr algn="ctr">
              <a:defRPr sz="1200">
                <a:solidFill>
                  <a:schemeClr val="tx1"/>
                </a:solidFill>
              </a:defRPr>
            </a:lvl1pPr>
          </a:lstStyle>
          <a:p>
            <a:pPr algn="l"/>
            <a:r>
              <a:rPr lang="en-US" altLang="ja-JP" dirty="0" err="1"/>
              <a:t>OpenChain</a:t>
            </a:r>
            <a:r>
              <a:rPr lang="en-US" altLang="ja-JP" dirty="0"/>
              <a:t> Japan Work Group</a:t>
            </a:r>
            <a:endParaRPr lang="ja-JP" altLang="en-US" dirty="0"/>
          </a:p>
        </p:txBody>
      </p:sp>
      <p:sp>
        <p:nvSpPr>
          <p:cNvPr id="14" name="スライド番号プレースホルダー 5">
            <a:extLst>
              <a:ext uri="{FF2B5EF4-FFF2-40B4-BE49-F238E27FC236}">
                <a16:creationId xmlns:a16="http://schemas.microsoft.com/office/drawing/2014/main" id="{28816D43-3DCB-4994-8EA9-332292143274}"/>
              </a:ext>
            </a:extLst>
          </p:cNvPr>
          <p:cNvSpPr>
            <a:spLocks noGrp="1"/>
          </p:cNvSpPr>
          <p:nvPr>
            <p:ph type="sldNum" sz="quarter" idx="4"/>
          </p:nvPr>
        </p:nvSpPr>
        <p:spPr>
          <a:xfrm>
            <a:off x="9365610" y="6581775"/>
            <a:ext cx="2743200" cy="139700"/>
          </a:xfrm>
          <a:prstGeom prst="rect">
            <a:avLst/>
          </a:prstGeom>
        </p:spPr>
        <p:txBody>
          <a:bodyPr vert="horz" lIns="91440" tIns="45720" rIns="91440" bIns="45720" rtlCol="0" anchor="ctr"/>
          <a:lstStyle>
            <a:lvl1pPr algn="r">
              <a:defRPr sz="1200">
                <a:solidFill>
                  <a:schemeClr val="tx1"/>
                </a:solidFill>
                <a:latin typeface="+mn-lt"/>
              </a:defRPr>
            </a:lvl1pPr>
          </a:lstStyle>
          <a:p>
            <a:fld id="{9E677C9D-2908-4B51-B245-D0108F3FAF17}" type="slidenum">
              <a:rPr lang="ja-JP" altLang="en-US" smtClean="0"/>
              <a:pPr/>
              <a:t>‹#›</a:t>
            </a:fld>
            <a:endParaRPr lang="ja-JP" altLang="en-US" dirty="0"/>
          </a:p>
        </p:txBody>
      </p:sp>
      <p:pic>
        <p:nvPicPr>
          <p:cNvPr id="15" name="Picture 2" descr="OpenChain">
            <a:hlinkClick r:id="rId7"/>
            <a:extLst>
              <a:ext uri="{FF2B5EF4-FFF2-40B4-BE49-F238E27FC236}">
                <a16:creationId xmlns:a16="http://schemas.microsoft.com/office/drawing/2014/main" id="{69AED25A-78CF-4A48-9AB4-762449140FA1}"/>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45061" y="6441095"/>
            <a:ext cx="986278" cy="103559"/>
          </a:xfrm>
          <a:prstGeom prst="rect">
            <a:avLst/>
          </a:prstGeom>
          <a:noFill/>
          <a:extLst>
            <a:ext uri="{909E8E84-426E-40DD-AFC4-6F175D3DCCD1}">
              <a14:hiddenFill xmlns:a14="http://schemas.microsoft.com/office/drawing/2010/main">
                <a:solidFill>
                  <a:srgbClr val="FFFFFF"/>
                </a:solidFill>
              </a14:hiddenFill>
            </a:ext>
          </a:extLst>
        </p:spPr>
      </p:pic>
      <p:sp>
        <p:nvSpPr>
          <p:cNvPr id="16" name="スライド番号プレースホルダー 5">
            <a:extLst>
              <a:ext uri="{FF2B5EF4-FFF2-40B4-BE49-F238E27FC236}">
                <a16:creationId xmlns:a16="http://schemas.microsoft.com/office/drawing/2014/main" id="{46D1EB76-EF85-49E3-A6E0-FE40D9B79CC2}"/>
              </a:ext>
            </a:extLst>
          </p:cNvPr>
          <p:cNvSpPr txBox="1">
            <a:spLocks/>
          </p:cNvSpPr>
          <p:nvPr userDrawn="1"/>
        </p:nvSpPr>
        <p:spPr>
          <a:xfrm>
            <a:off x="1331339" y="6526212"/>
            <a:ext cx="5651847" cy="250826"/>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solidFill>
                  <a:schemeClr val="tx1"/>
                </a:solidFill>
              </a:rPr>
              <a:t>This slide is licensed under </a:t>
            </a:r>
            <a:r>
              <a:rPr lang="en-US" altLang="ja-JP" sz="1200" dirty="0">
                <a:solidFill>
                  <a:schemeClr val="tx1"/>
                </a:solidFill>
                <a:hlinkClick r:id="rId9"/>
              </a:rPr>
              <a:t>the Creative Commons Zero 1.0 Universal </a:t>
            </a:r>
            <a:endParaRPr lang="ja-JP" altLang="en-US" sz="1200" dirty="0">
              <a:solidFill>
                <a:schemeClr val="tx1"/>
              </a:solidFill>
            </a:endParaRPr>
          </a:p>
        </p:txBody>
      </p:sp>
      <p:pic>
        <p:nvPicPr>
          <p:cNvPr id="17" name="図 16">
            <a:hlinkClick r:id="rId9"/>
            <a:extLst>
              <a:ext uri="{FF2B5EF4-FFF2-40B4-BE49-F238E27FC236}">
                <a16:creationId xmlns:a16="http://schemas.microsoft.com/office/drawing/2014/main" id="{FD2EDA42-C61B-455F-8FFE-0BD4898BC29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45061" y="6581775"/>
            <a:ext cx="762000" cy="142875"/>
          </a:xfrm>
          <a:prstGeom prst="rect">
            <a:avLst/>
          </a:prstGeom>
        </p:spPr>
      </p:pic>
    </p:spTree>
    <p:extLst>
      <p:ext uri="{BB962C8B-B14F-4D97-AF65-F5344CB8AC3E}">
        <p14:creationId xmlns:p14="http://schemas.microsoft.com/office/powerpoint/2010/main" val="2260011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p:txStyles>
    <p:titleStyle>
      <a:lvl1pPr algn="l" rtl="0" eaLnBrk="1" fontAlgn="ctr" hangingPunct="1">
        <a:lnSpc>
          <a:spcPct val="90000"/>
        </a:lnSpc>
        <a:spcBef>
          <a:spcPct val="0"/>
        </a:spcBef>
        <a:spcAft>
          <a:spcPct val="0"/>
        </a:spcAft>
        <a:defRPr kumimoji="1" sz="3733" b="0" baseline="0">
          <a:solidFill>
            <a:srgbClr val="00849D"/>
          </a:solidFill>
          <a:latin typeface="Segoe UI" panose="020B0502040204020203" pitchFamily="34" charset="0"/>
          <a:ea typeface="Meiryo UI" panose="020B0604030504040204" pitchFamily="50" charset="-128"/>
          <a:cs typeface="+mj-cs"/>
        </a:defRPr>
      </a:lvl1pPr>
      <a:lvl2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2pPr>
      <a:lvl3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3pPr>
      <a:lvl4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4pPr>
      <a:lvl5pPr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5pPr>
      <a:lvl6pPr marL="609585"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6pPr>
      <a:lvl7pPr marL="1219170"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7pPr>
      <a:lvl8pPr marL="1828754"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8pPr>
      <a:lvl9pPr marL="2438339" algn="l" rtl="0" eaLnBrk="1" fontAlgn="ctr" hangingPunct="1">
        <a:lnSpc>
          <a:spcPct val="90000"/>
        </a:lnSpc>
        <a:spcBef>
          <a:spcPct val="0"/>
        </a:spcBef>
        <a:spcAft>
          <a:spcPct val="0"/>
        </a:spcAft>
        <a:defRPr kumimoji="1" sz="3733">
          <a:solidFill>
            <a:schemeClr val="tx2"/>
          </a:solidFill>
          <a:latin typeface="Arial" charset="0"/>
          <a:ea typeface="ＭＳ Ｐゴシック" pitchFamily="50" charset="-128"/>
        </a:defRPr>
      </a:lvl9pPr>
    </p:titleStyle>
    <p:body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dirty="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dirty="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dirty="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dirty="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chemeClr val="tx1"/>
          </a:solidFill>
          <a:latin typeface="+mn-lt"/>
          <a:ea typeface="+mn-ea"/>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p:bodyStyle>
    <p:otherStyle>
      <a:defPPr>
        <a:defRPr lang="ja-JP"/>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hyperlink" Target="https://www.openchainproject.org/license-compliance"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openchainproject.org/resour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openchainproject.org/checklist-iso-5230-2020" TargetMode="External"/><Relationship Id="rId5" Type="http://schemas.openxmlformats.org/officeDocument/2006/relationships/image" Target="../media/image15.png"/><Relationship Id="rId4" Type="http://schemas.openxmlformats.org/officeDocument/2006/relationships/hyperlink" Target="https://www.openchainproject.org/partner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www.openchainproject.org/featured/2020/12/15/toyota-iso-5230" TargetMode="External"/><Relationship Id="rId4" Type="http://schemas.openxmlformats.org/officeDocument/2006/relationships/hyperlink" Target="https://www.iso.org/standard/81039.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penchainproject.org/community-of-conformanc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lists.openchainproject.org/g/telco" TargetMode="External"/><Relationship Id="rId3" Type="http://schemas.openxmlformats.org/officeDocument/2006/relationships/image" Target="../media/image21.png"/><Relationship Id="rId7" Type="http://schemas.openxmlformats.org/officeDocument/2006/relationships/hyperlink" Target="https://groups.io/g/oss-based-compliance-tooling" TargetMode="External"/><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roups.io/g/openchain-automotive-work-group" TargetMode="External"/><Relationship Id="rId11" Type="http://schemas.openxmlformats.org/officeDocument/2006/relationships/hyperlink" Target="https://lists.openchainproject.org/g/partners" TargetMode="External"/><Relationship Id="rId5" Type="http://schemas.openxmlformats.org/officeDocument/2006/relationships/hyperlink" Target="https://lists.openchainproject.org/g/main" TargetMode="External"/><Relationship Id="rId10" Type="http://schemas.openxmlformats.org/officeDocument/2006/relationships/hyperlink" Target="https://lists.openchainproject.org/g/specification" TargetMode="External"/><Relationship Id="rId4" Type="http://schemas.openxmlformats.org/officeDocument/2006/relationships/image" Target="../media/image22.png"/><Relationship Id="rId9" Type="http://schemas.openxmlformats.org/officeDocument/2006/relationships/hyperlink" Target="https://lists.openchainproject.org/g/educ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www.openchainproject.org/partners" TargetMode="External"/><Relationship Id="rId4" Type="http://schemas.openxmlformats.org/officeDocument/2006/relationships/image" Target="../media/image26.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www.openchainproject.org/community-of-conformance" TargetMode="External"/><Relationship Id="rId4" Type="http://schemas.openxmlformats.org/officeDocument/2006/relationships/hyperlink" Target="https://www.iso.org/standard/86450.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chainproject.org/news" TargetMode="External"/><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6.tmp"/><Relationship Id="rId7" Type="http://schemas.openxmlformats.org/officeDocument/2006/relationships/image" Target="../media/image50.tm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tmp"/><Relationship Id="rId5" Type="http://schemas.openxmlformats.org/officeDocument/2006/relationships/image" Target="../media/image48.png"/><Relationship Id="rId4" Type="http://schemas.openxmlformats.org/officeDocument/2006/relationships/image" Target="../media/image47.tmp"/></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OpenChain-Project/OpenChain-JWG/tree/master/CaseStudy/OpenChain_Industry_Survey/202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mailto:japan-sg-sbom+subscribe@lists.openchainproject.org" TargetMode="External"/><Relationship Id="rId3" Type="http://schemas.openxmlformats.org/officeDocument/2006/relationships/hyperlink" Target="https://openchain-project.github.io/OpenChain-JWG/" TargetMode="External"/><Relationship Id="rId7" Type="http://schemas.openxmlformats.org/officeDocument/2006/relationships/hyperlink" Target="mailto:japan-sg-education+subscribe@lists.openchainproject.org" TargetMode="External"/><Relationship Id="rId12"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mailto:japan-sg-faq+subscribe@lists.openchainproject.org" TargetMode="External"/><Relationship Id="rId11" Type="http://schemas.openxmlformats.org/officeDocument/2006/relationships/hyperlink" Target="https://join.slack.com/t/openchain-japanwg/shared_invite/zt-2f9lbstd0-D__Jkfs_kwnyGhD0x7tTkw" TargetMode="External"/><Relationship Id="rId5" Type="http://schemas.openxmlformats.org/officeDocument/2006/relationships/hyperlink" Target="mailto:japan-sg-planning+subscribe@lists.openchainproject.org" TargetMode="External"/><Relationship Id="rId10" Type="http://schemas.openxmlformats.org/officeDocument/2006/relationships/hyperlink" Target="mailto:japan-sg-ospo+subscribe@lists.openchainproject.org" TargetMode="External"/><Relationship Id="rId4" Type="http://schemas.openxmlformats.org/officeDocument/2006/relationships/hyperlink" Target="mailto:japan-wg+subscribe@lists.openchainproject.org" TargetMode="External"/><Relationship Id="rId9" Type="http://schemas.openxmlformats.org/officeDocument/2006/relationships/hyperlink" Target="mailto:japan-sg-automation+subscribe@lists.openchainproject.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linuxfoundation.org/"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960E03-66BB-49A0-ADC4-E31E53A2451E}"/>
              </a:ext>
            </a:extLst>
          </p:cNvPr>
          <p:cNvSpPr>
            <a:spLocks noGrp="1"/>
          </p:cNvSpPr>
          <p:nvPr>
            <p:ph type="ctrTitle"/>
          </p:nvPr>
        </p:nvSpPr>
        <p:spPr>
          <a:xfrm>
            <a:off x="320387" y="3972491"/>
            <a:ext cx="11545568" cy="874757"/>
          </a:xfrm>
        </p:spPr>
        <p:txBody>
          <a:bodyPr/>
          <a:lstStyle/>
          <a:p>
            <a:r>
              <a:rPr lang="en-US" altLang="ja-JP" sz="3600" b="1">
                <a:cs typeface="Segoe UI" panose="020B0502040204020203" pitchFamily="34" charset="0"/>
              </a:rPr>
              <a:t>OpenChain</a:t>
            </a:r>
            <a:r>
              <a:rPr lang="ja-JP" altLang="en-US" sz="3600" b="1">
                <a:latin typeface="游ゴシック" panose="020B0400000000000000" pitchFamily="50" charset="-128"/>
                <a:ea typeface="游ゴシック" panose="020B0400000000000000" pitchFamily="50" charset="-128"/>
              </a:rPr>
              <a:t>プロジェクト紹介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3" name="字幕 2">
            <a:extLst>
              <a:ext uri="{FF2B5EF4-FFF2-40B4-BE49-F238E27FC236}">
                <a16:creationId xmlns:a16="http://schemas.microsoft.com/office/drawing/2014/main" id="{D659F614-E6B1-453D-84F7-53F4918C03AA}"/>
              </a:ext>
            </a:extLst>
          </p:cNvPr>
          <p:cNvSpPr>
            <a:spLocks noGrp="1"/>
          </p:cNvSpPr>
          <p:nvPr>
            <p:ph type="subTitle" idx="1"/>
          </p:nvPr>
        </p:nvSpPr>
        <p:spPr>
          <a:xfrm>
            <a:off x="310091" y="4905807"/>
            <a:ext cx="11546627" cy="1144011"/>
          </a:xfrm>
        </p:spPr>
        <p:txBody>
          <a:bodyPr/>
          <a:lstStyle/>
          <a:p>
            <a:pPr marL="0" indent="0">
              <a:buNone/>
            </a:pPr>
            <a:r>
              <a:rPr kumimoji="1" lang="en-US" altLang="ja-JP" dirty="0">
                <a:solidFill>
                  <a:schemeClr val="tx1">
                    <a:lumMod val="75000"/>
                    <a:lumOff val="25000"/>
                  </a:schemeClr>
                </a:solidFill>
                <a:cs typeface="Segoe UI" panose="020B0502040204020203" pitchFamily="34" charset="0"/>
              </a:rPr>
              <a:t>2024.10.17</a:t>
            </a:r>
          </a:p>
          <a:p>
            <a:pPr marL="0" indent="0">
              <a:buNone/>
            </a:pPr>
            <a:r>
              <a:rPr kumimoji="1" lang="en-US" altLang="ja-JP" dirty="0" err="1">
                <a:solidFill>
                  <a:schemeClr val="tx1">
                    <a:lumMod val="75000"/>
                    <a:lumOff val="25000"/>
                  </a:schemeClr>
                </a:solidFill>
                <a:cs typeface="Segoe UI" panose="020B0502040204020203" pitchFamily="34" charset="0"/>
              </a:rPr>
              <a:t>OpenChain</a:t>
            </a:r>
            <a:r>
              <a:rPr kumimoji="1" lang="en-US" altLang="ja-JP" dirty="0">
                <a:solidFill>
                  <a:schemeClr val="tx1">
                    <a:lumMod val="75000"/>
                    <a:lumOff val="25000"/>
                  </a:schemeClr>
                </a:solidFill>
                <a:cs typeface="Segoe UI" panose="020B0502040204020203" pitchFamily="34" charset="0"/>
              </a:rPr>
              <a:t> Japan Work Group</a:t>
            </a:r>
          </a:p>
        </p:txBody>
      </p:sp>
      <p:sp>
        <p:nvSpPr>
          <p:cNvPr id="5" name="スライド番号プレースホルダー 5">
            <a:extLst>
              <a:ext uri="{FF2B5EF4-FFF2-40B4-BE49-F238E27FC236}">
                <a16:creationId xmlns:a16="http://schemas.microsoft.com/office/drawing/2014/main" id="{E78F5A14-4DA9-48F0-A505-0D9180511AA9}"/>
              </a:ext>
            </a:extLst>
          </p:cNvPr>
          <p:cNvSpPr txBox="1">
            <a:spLocks/>
          </p:cNvSpPr>
          <p:nvPr/>
        </p:nvSpPr>
        <p:spPr>
          <a:xfrm>
            <a:off x="9310774" y="6280398"/>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ja-JP" altLang="en-US" sz="1800" dirty="0">
              <a:solidFill>
                <a:schemeClr val="tx1"/>
              </a:solidFill>
            </a:endParaRPr>
          </a:p>
        </p:txBody>
      </p:sp>
    </p:spTree>
    <p:extLst>
      <p:ext uri="{BB962C8B-B14F-4D97-AF65-F5344CB8AC3E}">
        <p14:creationId xmlns:p14="http://schemas.microsoft.com/office/powerpoint/2010/main" val="129428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a:t>
            </a:r>
            <a:r>
              <a:rPr kumimoji="1" lang="en-US" altLang="ja-JP" b="1" dirty="0">
                <a:latin typeface="+mj-lt"/>
                <a:ea typeface="游ゴシック" panose="020B0400000000000000" pitchFamily="50" charset="-128"/>
              </a:rPr>
              <a:t>3</a:t>
            </a:r>
            <a:r>
              <a:rPr lang="ja-JP" altLang="en-US" b="1" dirty="0">
                <a:latin typeface="+mj-lt"/>
                <a:ea typeface="游ゴシック" panose="020B0400000000000000" pitchFamily="50" charset="-128"/>
              </a:rPr>
              <a:t>つの</a:t>
            </a:r>
            <a:r>
              <a:rPr kumimoji="1" lang="ja-JP" altLang="en-US" b="1" dirty="0">
                <a:latin typeface="+mj-lt"/>
                <a:ea typeface="游ゴシック" panose="020B0400000000000000" pitchFamily="50" charset="-128"/>
              </a:rPr>
              <a:t>柱</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272238"/>
            <a:ext cx="7619029" cy="1530254"/>
          </a:xfrm>
        </p:spPr>
        <p:txBody>
          <a:bodyPr/>
          <a:lstStyle/>
          <a:p>
            <a:pPr marL="514350" indent="-514350">
              <a:buFont typeface="+mj-lt"/>
              <a:buAutoNum type="arabicPeriod"/>
            </a:pPr>
            <a:r>
              <a:rPr kumimoji="1" lang="ja-JP" altLang="en-US" sz="2400" b="1" u="sng" dirty="0">
                <a:latin typeface="+mj-ea"/>
                <a:ea typeface="+mj-ea"/>
              </a:rPr>
              <a:t>仕様 </a:t>
            </a:r>
            <a:r>
              <a:rPr kumimoji="1" lang="en-US" altLang="ja-JP" sz="2400" b="1" u="sng" dirty="0">
                <a:latin typeface="+mj-lt"/>
                <a:ea typeface="+mn-ea"/>
              </a:rPr>
              <a:t>(Specification)</a:t>
            </a:r>
          </a:p>
          <a:p>
            <a:pPr marL="869941" lvl="1" indent="-514350"/>
            <a:r>
              <a:rPr kumimoji="1" lang="ja-JP" altLang="en-US" sz="2000" b="1" dirty="0">
                <a:latin typeface="+mn-ea"/>
                <a:ea typeface="+mn-ea"/>
              </a:rPr>
              <a:t>企業が組織内に確立すべきコンプライアンスプログラム（仕組み・体制等）の要件を定義</a:t>
            </a:r>
            <a:endParaRPr kumimoji="1" lang="en-US" altLang="ja-JP" sz="2000" b="1" dirty="0">
              <a:latin typeface="+mn-ea"/>
              <a:ea typeface="+mn-ea"/>
            </a:endParaRPr>
          </a:p>
          <a:p>
            <a:pPr marL="869941" lvl="1" indent="-514350"/>
            <a:r>
              <a:rPr kumimoji="1" lang="en-US" altLang="ja-JP" sz="2000" b="1" dirty="0">
                <a:latin typeface="+mn-lt"/>
                <a:ea typeface="+mn-ea"/>
              </a:rPr>
              <a:t>ISO/IEC 5230:2020 </a:t>
            </a:r>
            <a:r>
              <a:rPr lang="ja-JP" altLang="en-US" sz="2000" b="1" dirty="0">
                <a:latin typeface="+mn-ea"/>
                <a:ea typeface="+mn-ea"/>
              </a:rPr>
              <a:t>として国際標準化 </a:t>
            </a:r>
            <a:r>
              <a:rPr lang="en-US" altLang="ja-JP" sz="2000" b="1" dirty="0">
                <a:latin typeface="+mn-lt"/>
                <a:ea typeface="+mn-ea"/>
              </a:rPr>
              <a:t>(</a:t>
            </a:r>
            <a:r>
              <a:rPr kumimoji="1" lang="en-US" altLang="ja-JP" sz="2000" b="1" dirty="0">
                <a:latin typeface="+mn-lt"/>
                <a:ea typeface="+mn-ea"/>
              </a:rPr>
              <a:t>2020</a:t>
            </a:r>
            <a:r>
              <a:rPr kumimoji="1" lang="ja-JP" altLang="en-US" sz="2000" b="1" dirty="0">
                <a:latin typeface="+mn-lt"/>
                <a:ea typeface="+mn-ea"/>
              </a:rPr>
              <a:t>年</a:t>
            </a:r>
            <a:r>
              <a:rPr kumimoji="1" lang="en-US" altLang="ja-JP" sz="2000" b="1" dirty="0">
                <a:latin typeface="+mn-lt"/>
                <a:ea typeface="+mn-ea"/>
              </a:rPr>
              <a:t>12</a:t>
            </a:r>
            <a:r>
              <a:rPr kumimoji="1" lang="ja-JP" altLang="en-US" sz="2000" b="1" dirty="0">
                <a:latin typeface="+mn-lt"/>
                <a:ea typeface="+mn-ea"/>
              </a:rPr>
              <a:t>月</a:t>
            </a:r>
            <a:r>
              <a:rPr lang="en-US" altLang="ja-JP" sz="2000" dirty="0">
                <a:latin typeface="+mn-lt"/>
                <a:ea typeface="+mn-ea"/>
              </a:rPr>
              <a:t>)</a:t>
            </a:r>
            <a:endParaRPr kumimoji="1" lang="ja-JP" altLang="en-US" sz="2266"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0" name="正方形/長方形 9">
            <a:extLst>
              <a:ext uri="{FF2B5EF4-FFF2-40B4-BE49-F238E27FC236}">
                <a16:creationId xmlns:a16="http://schemas.microsoft.com/office/drawing/2014/main" id="{18141764-D5C1-4949-81B5-6D5E8ED99B85}"/>
              </a:ext>
            </a:extLst>
          </p:cNvPr>
          <p:cNvSpPr/>
          <p:nvPr/>
        </p:nvSpPr>
        <p:spPr>
          <a:xfrm>
            <a:off x="1109905" y="2802492"/>
            <a:ext cx="5750232" cy="307777"/>
          </a:xfrm>
          <a:prstGeom prst="rect">
            <a:avLst/>
          </a:prstGeom>
        </p:spPr>
        <p:txBody>
          <a:bodyPr wrap="square">
            <a:spAutoFit/>
          </a:bodyPr>
          <a:lstStyle/>
          <a:p>
            <a:r>
              <a:rPr lang="en-US" altLang="ja-JP" sz="1400" dirty="0">
                <a:cs typeface="Segoe UI Light" panose="020B0502040204020203" pitchFamily="34" charset="0"/>
                <a:hlinkClick r:id="rId2"/>
              </a:rPr>
              <a:t>https://www.openchainproject.org/license-compliance</a:t>
            </a:r>
            <a:endParaRPr lang="en-US" altLang="ja-JP" sz="1400" dirty="0">
              <a:cs typeface="Segoe UI Light" panose="020B0502040204020203" pitchFamily="34" charset="0"/>
            </a:endParaRPr>
          </a:p>
        </p:txBody>
      </p:sp>
      <p:sp>
        <p:nvSpPr>
          <p:cNvPr id="11" name="テキスト プレースホルダー 2">
            <a:extLst>
              <a:ext uri="{FF2B5EF4-FFF2-40B4-BE49-F238E27FC236}">
                <a16:creationId xmlns:a16="http://schemas.microsoft.com/office/drawing/2014/main" id="{BF68B99D-56C4-4F38-B09B-D8BD5510D738}"/>
              </a:ext>
            </a:extLst>
          </p:cNvPr>
          <p:cNvSpPr txBox="1">
            <a:spLocks/>
          </p:cNvSpPr>
          <p:nvPr/>
        </p:nvSpPr>
        <p:spPr bwMode="gray">
          <a:xfrm>
            <a:off x="890267" y="4952844"/>
            <a:ext cx="7619029" cy="9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3"/>
            </a:pPr>
            <a:r>
              <a:rPr lang="ja-JP" altLang="en-US" sz="2266" b="1" u="sng" kern="0" dirty="0">
                <a:latin typeface="+mj-ea"/>
                <a:ea typeface="+mj-ea"/>
              </a:rPr>
              <a:t>カリキュラム</a:t>
            </a:r>
            <a:r>
              <a:rPr lang="ja-JP" altLang="en-US" sz="2266" b="1" u="sng" kern="0" dirty="0">
                <a:latin typeface="+mn-ea"/>
                <a:ea typeface="+mn-ea"/>
              </a:rPr>
              <a:t> </a:t>
            </a:r>
            <a:r>
              <a:rPr lang="en-US" altLang="ja-JP" sz="2266" b="1" u="sng" kern="0" dirty="0">
                <a:latin typeface="+mj-lt"/>
                <a:ea typeface="+mn-ea"/>
              </a:rPr>
              <a:t>(Curriculum)</a:t>
            </a:r>
          </a:p>
          <a:p>
            <a:pPr marL="869941" lvl="1" indent="-514350"/>
            <a:r>
              <a:rPr lang="ja-JP" altLang="en-US" sz="2000" b="1" kern="0" dirty="0">
                <a:latin typeface="+mn-ea"/>
                <a:ea typeface="+mn-ea"/>
              </a:rPr>
              <a:t>仕様への適合のために各組織で利用可能な教育資料集</a:t>
            </a:r>
            <a:endParaRPr lang="ja-JP" altLang="en-US" sz="2266" b="1" kern="0" dirty="0">
              <a:latin typeface="+mn-ea"/>
              <a:ea typeface="+mn-ea"/>
            </a:endParaRPr>
          </a:p>
        </p:txBody>
      </p:sp>
      <p:sp>
        <p:nvSpPr>
          <p:cNvPr id="12" name="テキスト プレースホルダー 2">
            <a:extLst>
              <a:ext uri="{FF2B5EF4-FFF2-40B4-BE49-F238E27FC236}">
                <a16:creationId xmlns:a16="http://schemas.microsoft.com/office/drawing/2014/main" id="{F25EC3F4-A1C6-4C36-A4BA-C9A610C6CA49}"/>
              </a:ext>
            </a:extLst>
          </p:cNvPr>
          <p:cNvSpPr txBox="1">
            <a:spLocks/>
          </p:cNvSpPr>
          <p:nvPr/>
        </p:nvSpPr>
        <p:spPr bwMode="gray">
          <a:xfrm>
            <a:off x="898250" y="3411988"/>
            <a:ext cx="7251340" cy="12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514350" indent="-514350">
              <a:buFont typeface="+mj-lt"/>
              <a:buAutoNum type="arabicPeriod" startAt="2"/>
            </a:pPr>
            <a:r>
              <a:rPr lang="ja-JP" altLang="en-US" sz="2266" b="1" u="sng" kern="0" dirty="0">
                <a:latin typeface="+mj-ea"/>
                <a:ea typeface="+mj-ea"/>
              </a:rPr>
              <a:t>適合 </a:t>
            </a:r>
            <a:r>
              <a:rPr lang="en-US" altLang="ja-JP" sz="2266" b="1" u="sng" kern="0" dirty="0">
                <a:latin typeface="+mj-lt"/>
                <a:ea typeface="+mn-ea"/>
              </a:rPr>
              <a:t>(Conformant)</a:t>
            </a:r>
          </a:p>
          <a:p>
            <a:pPr marL="869941" lvl="1" indent="-514350"/>
            <a:r>
              <a:rPr lang="ja-JP" altLang="en-US" sz="2000" b="1" kern="0" dirty="0">
                <a:latin typeface="+mn-ea"/>
                <a:ea typeface="+mn-ea"/>
              </a:rPr>
              <a:t>自己認証の場合、仕様に関する</a:t>
            </a:r>
            <a:r>
              <a:rPr lang="en-US" altLang="ja-JP" sz="2000" b="1" kern="0" dirty="0">
                <a:latin typeface="+mn-lt"/>
                <a:ea typeface="+mn-ea"/>
              </a:rPr>
              <a:t>Web</a:t>
            </a:r>
            <a:r>
              <a:rPr lang="ja-JP" altLang="en-US" sz="2000" b="1" kern="0" dirty="0">
                <a:latin typeface="+mn-ea"/>
                <a:ea typeface="+mn-ea"/>
              </a:rPr>
              <a:t>アンケートに回答して適合を宣言できる。第三者認証も利用可。</a:t>
            </a:r>
          </a:p>
        </p:txBody>
      </p:sp>
      <p:sp>
        <p:nvSpPr>
          <p:cNvPr id="13" name="正方形/長方形 12">
            <a:extLst>
              <a:ext uri="{FF2B5EF4-FFF2-40B4-BE49-F238E27FC236}">
                <a16:creationId xmlns:a16="http://schemas.microsoft.com/office/drawing/2014/main" id="{239447E9-5E52-48C2-A16D-2AAFF22183FE}"/>
              </a:ext>
            </a:extLst>
          </p:cNvPr>
          <p:cNvSpPr/>
          <p:nvPr/>
        </p:nvSpPr>
        <p:spPr>
          <a:xfrm>
            <a:off x="1109905" y="4429093"/>
            <a:ext cx="3840860" cy="307777"/>
          </a:xfrm>
          <a:prstGeom prst="rect">
            <a:avLst/>
          </a:prstGeom>
        </p:spPr>
        <p:txBody>
          <a:bodyPr wrap="none">
            <a:spAutoFit/>
          </a:bodyPr>
          <a:lstStyle/>
          <a:p>
            <a:r>
              <a:rPr lang="en-US" altLang="ja-JP" sz="1400" dirty="0">
                <a:cs typeface="Segoe UI Light" panose="020B0502040204020203" pitchFamily="34" charset="0"/>
                <a:hlinkClick r:id="rId3"/>
              </a:rPr>
              <a:t>https://www.openchainproject.org/get-started</a:t>
            </a:r>
            <a:endParaRPr lang="en-US" altLang="ja-JP" sz="1400" dirty="0">
              <a:cs typeface="Segoe UI Light" panose="020B0502040204020203" pitchFamily="34" charset="0"/>
            </a:endParaRPr>
          </a:p>
        </p:txBody>
      </p:sp>
      <p:sp>
        <p:nvSpPr>
          <p:cNvPr id="14" name="正方形/長方形 13">
            <a:extLst>
              <a:ext uri="{FF2B5EF4-FFF2-40B4-BE49-F238E27FC236}">
                <a16:creationId xmlns:a16="http://schemas.microsoft.com/office/drawing/2014/main" id="{B72E4B9E-2B42-4A7D-9509-EDC0A774E5D9}"/>
              </a:ext>
            </a:extLst>
          </p:cNvPr>
          <p:cNvSpPr/>
          <p:nvPr/>
        </p:nvSpPr>
        <p:spPr>
          <a:xfrm>
            <a:off x="1109905" y="5716688"/>
            <a:ext cx="3704091" cy="307777"/>
          </a:xfrm>
          <a:prstGeom prst="rect">
            <a:avLst/>
          </a:prstGeom>
        </p:spPr>
        <p:txBody>
          <a:bodyPr wrap="none">
            <a:spAutoFit/>
          </a:bodyPr>
          <a:lstStyle/>
          <a:p>
            <a:r>
              <a:rPr lang="en-US" altLang="ja-JP" sz="1400" dirty="0">
                <a:cs typeface="Segoe UI Light" panose="020B0502040204020203" pitchFamily="34" charset="0"/>
                <a:hlinkClick r:id="rId4"/>
              </a:rPr>
              <a:t>https://www.openchainproject.org/resources</a:t>
            </a:r>
            <a:endParaRPr lang="en-US" altLang="ja-JP" sz="1400" dirty="0">
              <a:cs typeface="Segoe UI Light" panose="020B0502040204020203" pitchFamily="34" charset="0"/>
            </a:endParaRPr>
          </a:p>
        </p:txBody>
      </p:sp>
      <p:sp>
        <p:nvSpPr>
          <p:cNvPr id="21" name="正方形/長方形 20">
            <a:extLst>
              <a:ext uri="{FF2B5EF4-FFF2-40B4-BE49-F238E27FC236}">
                <a16:creationId xmlns:a16="http://schemas.microsoft.com/office/drawing/2014/main" id="{6A71369A-582F-42F0-B329-B104E3731EA6}"/>
              </a:ext>
            </a:extLst>
          </p:cNvPr>
          <p:cNvSpPr/>
          <p:nvPr/>
        </p:nvSpPr>
        <p:spPr>
          <a:xfrm>
            <a:off x="9102967" y="5311010"/>
            <a:ext cx="2508252" cy="52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rgbClr val="484848"/>
                </a:solidFill>
                <a:latin typeface="+mn-ea"/>
                <a:cs typeface="Segoe UI" panose="020B0502040204020203" pitchFamily="34" charset="0"/>
              </a:rPr>
              <a:t>日本語をはじめ、英語以外の言語での参考訳をコミュニティが提供</a:t>
            </a:r>
          </a:p>
        </p:txBody>
      </p:sp>
      <p:sp>
        <p:nvSpPr>
          <p:cNvPr id="8" name="スライド番号プレースホルダー 7">
            <a:extLst>
              <a:ext uri="{FF2B5EF4-FFF2-40B4-BE49-F238E27FC236}">
                <a16:creationId xmlns:a16="http://schemas.microsoft.com/office/drawing/2014/main" id="{023D9FF0-5199-854E-5A4C-94F650A9928B}"/>
              </a:ext>
            </a:extLst>
          </p:cNvPr>
          <p:cNvSpPr>
            <a:spLocks noGrp="1"/>
          </p:cNvSpPr>
          <p:nvPr>
            <p:ph type="sldNum" sz="quarter" idx="4"/>
          </p:nvPr>
        </p:nvSpPr>
        <p:spPr/>
        <p:txBody>
          <a:bodyPr/>
          <a:lstStyle/>
          <a:p>
            <a:fld id="{9E677C9D-2908-4B51-B245-D0108F3FAF17}" type="slidenum">
              <a:rPr lang="ja-JP" altLang="en-US" smtClean="0"/>
              <a:pPr/>
              <a:t>10</a:t>
            </a:fld>
            <a:endParaRPr lang="ja-JP" altLang="en-US" dirty="0"/>
          </a:p>
        </p:txBody>
      </p:sp>
      <p:pic>
        <p:nvPicPr>
          <p:cNvPr id="9" name="図 8">
            <a:extLst>
              <a:ext uri="{FF2B5EF4-FFF2-40B4-BE49-F238E27FC236}">
                <a16:creationId xmlns:a16="http://schemas.microsoft.com/office/drawing/2014/main" id="{149B28C3-0857-EE1C-2C31-87BA9AC4B5D6}"/>
              </a:ext>
            </a:extLst>
          </p:cNvPr>
          <p:cNvPicPr>
            <a:picLocks noChangeAspect="1"/>
          </p:cNvPicPr>
          <p:nvPr/>
        </p:nvPicPr>
        <p:blipFill>
          <a:blip r:embed="rId5"/>
          <a:stretch>
            <a:fillRect/>
          </a:stretch>
        </p:blipFill>
        <p:spPr>
          <a:xfrm>
            <a:off x="8361245" y="1619913"/>
            <a:ext cx="3704091" cy="3521412"/>
          </a:xfrm>
          <a:prstGeom prst="rect">
            <a:avLst/>
          </a:prstGeom>
          <a:ln>
            <a:solidFill>
              <a:srgbClr val="0070C0"/>
            </a:solidFill>
          </a:ln>
        </p:spPr>
      </p:pic>
      <p:sp>
        <p:nvSpPr>
          <p:cNvPr id="15" name="角丸四角形 9">
            <a:extLst>
              <a:ext uri="{FF2B5EF4-FFF2-40B4-BE49-F238E27FC236}">
                <a16:creationId xmlns:a16="http://schemas.microsoft.com/office/drawing/2014/main" id="{A58D8DEA-3C8F-69D0-9E37-32489E37515F}"/>
              </a:ext>
            </a:extLst>
          </p:cNvPr>
          <p:cNvSpPr/>
          <p:nvPr/>
        </p:nvSpPr>
        <p:spPr>
          <a:xfrm>
            <a:off x="9102967" y="4015819"/>
            <a:ext cx="2190783" cy="82955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16" name="正方形/長方形 15">
            <a:extLst>
              <a:ext uri="{FF2B5EF4-FFF2-40B4-BE49-F238E27FC236}">
                <a16:creationId xmlns:a16="http://schemas.microsoft.com/office/drawing/2014/main" id="{278B58EE-4B52-27CD-1F3A-1B4404C2DD6D}"/>
              </a:ext>
            </a:extLst>
          </p:cNvPr>
          <p:cNvSpPr/>
          <p:nvPr/>
        </p:nvSpPr>
        <p:spPr>
          <a:xfrm>
            <a:off x="8258106" y="1330011"/>
            <a:ext cx="3850704" cy="276999"/>
          </a:xfrm>
          <a:prstGeom prst="rect">
            <a:avLst/>
          </a:prstGeom>
        </p:spPr>
        <p:txBody>
          <a:bodyPr wrap="square">
            <a:spAutoFit/>
          </a:bodyPr>
          <a:lstStyle/>
          <a:p>
            <a:r>
              <a:rPr lang="en-US" altLang="ja-JP" sz="1200" dirty="0">
                <a:cs typeface="Segoe UI Light" panose="020B0502040204020203" pitchFamily="34" charset="0"/>
                <a:hlinkClick r:id="rId2"/>
              </a:rPr>
              <a:t>https://www.openchainproject.org/license-compliance</a:t>
            </a:r>
            <a:endParaRPr lang="en-US" altLang="ja-JP" sz="1200" dirty="0">
              <a:cs typeface="Segoe UI Light" panose="020B0502040204020203" pitchFamily="34" charset="0"/>
            </a:endParaRPr>
          </a:p>
        </p:txBody>
      </p:sp>
    </p:spTree>
    <p:extLst>
      <p:ext uri="{BB962C8B-B14F-4D97-AF65-F5344CB8AC3E}">
        <p14:creationId xmlns:p14="http://schemas.microsoft.com/office/powerpoint/2010/main" val="114400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50844717-B1B0-12CC-3B96-A6CF63FC77AD}"/>
              </a:ext>
            </a:extLst>
          </p:cNvPr>
          <p:cNvPicPr>
            <a:picLocks noChangeAspect="1"/>
          </p:cNvPicPr>
          <p:nvPr/>
        </p:nvPicPr>
        <p:blipFill rotWithShape="1">
          <a:blip r:embed="rId3"/>
          <a:srcRect l="1907" r="2646"/>
          <a:stretch/>
        </p:blipFill>
        <p:spPr>
          <a:xfrm>
            <a:off x="6782783" y="3012982"/>
            <a:ext cx="4662000" cy="2940805"/>
          </a:xfrm>
          <a:prstGeom prst="rect">
            <a:avLst/>
          </a:prstGeom>
        </p:spPr>
      </p:pic>
      <p:sp>
        <p:nvSpPr>
          <p:cNvPr id="22" name="正方形/長方形 21">
            <a:extLst>
              <a:ext uri="{FF2B5EF4-FFF2-40B4-BE49-F238E27FC236}">
                <a16:creationId xmlns:a16="http://schemas.microsoft.com/office/drawing/2014/main" id="{7AB7BD97-A5AA-41E2-B9D6-699DA7D94D4E}"/>
              </a:ext>
            </a:extLst>
          </p:cNvPr>
          <p:cNvSpPr/>
          <p:nvPr/>
        </p:nvSpPr>
        <p:spPr bwMode="gray">
          <a:xfrm>
            <a:off x="103833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正方形/長方形 22">
            <a:extLst>
              <a:ext uri="{FF2B5EF4-FFF2-40B4-BE49-F238E27FC236}">
                <a16:creationId xmlns:a16="http://schemas.microsoft.com/office/drawing/2014/main" id="{770D2C0B-625E-4F26-A0DE-03F0E024EAD9}"/>
              </a:ext>
            </a:extLst>
          </p:cNvPr>
          <p:cNvSpPr/>
          <p:nvPr/>
        </p:nvSpPr>
        <p:spPr bwMode="gray">
          <a:xfrm>
            <a:off x="6746876" y="1882215"/>
            <a:ext cx="4733814" cy="4444205"/>
          </a:xfrm>
          <a:prstGeom prst="rect">
            <a:avLst/>
          </a:prstGeom>
          <a:noFill/>
          <a:ln w="76200" cap="flat" cmpd="sng" algn="ctr">
            <a:solidFill>
              <a:srgbClr val="FFCC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73330"/>
            <a:ext cx="10857229" cy="645269"/>
          </a:xfrm>
        </p:spPr>
        <p:txBody>
          <a:bodyPr/>
          <a:lstStyle/>
          <a:p>
            <a:r>
              <a:rPr lang="ja-JP" altLang="en-US" b="1" dirty="0">
                <a:latin typeface="+mj-lt"/>
                <a:ea typeface="游ゴシック" panose="020B0400000000000000" pitchFamily="50" charset="-128"/>
              </a:rPr>
              <a:t>適合のための認証</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kumimoji="1" lang="ja-JP" altLang="en-US" sz="2400" b="1" dirty="0">
                <a:latin typeface="+mj-ea"/>
                <a:ea typeface="+mj-ea"/>
              </a:rPr>
              <a:t>いずれの認証手段であっても、適合の扱いは同じ</a:t>
            </a:r>
            <a:endParaRPr kumimoji="1" lang="en-US" altLang="ja-JP" sz="2400" b="1" dirty="0">
              <a:latin typeface="+mj-lt"/>
              <a:ea typeface="+mn-ea"/>
            </a:endParaRPr>
          </a:p>
        </p:txBody>
      </p:sp>
      <p:sp>
        <p:nvSpPr>
          <p:cNvPr id="15" name="正方形/長方形 14">
            <a:extLst>
              <a:ext uri="{FF2B5EF4-FFF2-40B4-BE49-F238E27FC236}">
                <a16:creationId xmlns:a16="http://schemas.microsoft.com/office/drawing/2014/main" id="{F61D9460-D142-45EA-A65F-932F0C02F983}"/>
              </a:ext>
            </a:extLst>
          </p:cNvPr>
          <p:cNvSpPr/>
          <p:nvPr/>
        </p:nvSpPr>
        <p:spPr>
          <a:xfrm>
            <a:off x="1038336" y="1916551"/>
            <a:ext cx="4733814" cy="56731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自己認証</a:t>
            </a:r>
            <a:endParaRPr lang="en-US" altLang="ja-JP" sz="2800" b="1" dirty="0">
              <a:solidFill>
                <a:srgbClr val="484848"/>
              </a:solidFill>
              <a:latin typeface="Segoe UI Light" panose="020B0502040204020203" pitchFamily="34" charset="0"/>
              <a:ea typeface="+mj-ea"/>
              <a:cs typeface="Segoe UI Light" panose="020B0502040204020203" pitchFamily="34" charset="0"/>
            </a:endParaRPr>
          </a:p>
        </p:txBody>
      </p:sp>
      <p:sp>
        <p:nvSpPr>
          <p:cNvPr id="16" name="正方形/長方形 15">
            <a:extLst>
              <a:ext uri="{FF2B5EF4-FFF2-40B4-BE49-F238E27FC236}">
                <a16:creationId xmlns:a16="http://schemas.microsoft.com/office/drawing/2014/main" id="{6B700559-C260-4726-9028-85EF41339BF5}"/>
              </a:ext>
            </a:extLst>
          </p:cNvPr>
          <p:cNvSpPr/>
          <p:nvPr/>
        </p:nvSpPr>
        <p:spPr>
          <a:xfrm>
            <a:off x="6746877" y="1882215"/>
            <a:ext cx="4720248" cy="59619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rgbClr val="484848"/>
                </a:solidFill>
                <a:latin typeface="Segoe UI Light" panose="020B0502040204020203" pitchFamily="34" charset="0"/>
                <a:ea typeface="+mj-ea"/>
                <a:cs typeface="Segoe UI Light" panose="020B0502040204020203" pitchFamily="34" charset="0"/>
              </a:rPr>
              <a:t>第三者認証</a:t>
            </a:r>
            <a:endParaRPr kumimoji="1" lang="ja-JP" altLang="en-US" dirty="0">
              <a:solidFill>
                <a:srgbClr val="484848"/>
              </a:solidFill>
              <a:latin typeface="Segoe UI Light" panose="020B0502040204020203" pitchFamily="34" charset="0"/>
              <a:ea typeface="+mj-ea"/>
              <a:cs typeface="Segoe UI Light" panose="020B0502040204020203" pitchFamily="34" charset="0"/>
            </a:endParaRPr>
          </a:p>
        </p:txBody>
      </p:sp>
      <p:sp>
        <p:nvSpPr>
          <p:cNvPr id="27" name="テキスト ボックス 26">
            <a:extLst>
              <a:ext uri="{FF2B5EF4-FFF2-40B4-BE49-F238E27FC236}">
                <a16:creationId xmlns:a16="http://schemas.microsoft.com/office/drawing/2014/main" id="{E109DF7C-1665-4D3D-91D7-E23EEC7A4FEC}"/>
              </a:ext>
            </a:extLst>
          </p:cNvPr>
          <p:cNvSpPr txBox="1"/>
          <p:nvPr/>
        </p:nvSpPr>
        <p:spPr>
          <a:xfrm>
            <a:off x="1121295" y="2503939"/>
            <a:ext cx="4559416" cy="646331"/>
          </a:xfrm>
          <a:prstGeom prst="rect">
            <a:avLst/>
          </a:prstGeom>
          <a:noFill/>
        </p:spPr>
        <p:txBody>
          <a:bodyPr wrap="square">
            <a:spAutoFit/>
          </a:bodyPr>
          <a:lstStyle/>
          <a:p>
            <a:pPr algn="ctr"/>
            <a:r>
              <a:rPr kumimoji="1" lang="en-US" altLang="ja-JP" sz="1800" dirty="0" err="1">
                <a:ea typeface="+mj-ea"/>
                <a:cs typeface="Segoe UI Light" panose="020B0502040204020203" pitchFamily="34" charset="0"/>
              </a:rPr>
              <a:t>OpenChain</a:t>
            </a:r>
            <a:r>
              <a:rPr kumimoji="1" lang="ja-JP" altLang="en-US" sz="1800" dirty="0">
                <a:latin typeface="Segoe UI Light" panose="020B0502040204020203" pitchFamily="34" charset="0"/>
                <a:ea typeface="+mj-ea"/>
                <a:cs typeface="Segoe UI Light" panose="020B0502040204020203" pitchFamily="34" charset="0"/>
              </a:rPr>
              <a:t>プロジェクト</a:t>
            </a:r>
            <a:r>
              <a:rPr kumimoji="1" lang="en-US" altLang="ja-JP" sz="1800" dirty="0">
                <a:ea typeface="+mj-ea"/>
                <a:cs typeface="Segoe UI Light" panose="020B0502040204020203" pitchFamily="34" charset="0"/>
              </a:rPr>
              <a:t>Web</a:t>
            </a:r>
            <a:r>
              <a:rPr lang="ja-JP" altLang="en-US" dirty="0">
                <a:ea typeface="+mj-ea"/>
                <a:cs typeface="Segoe UI Light" panose="020B0502040204020203" pitchFamily="34" charset="0"/>
              </a:rPr>
              <a:t>サイトで</a:t>
            </a:r>
            <a:endParaRPr lang="en-US" altLang="ja-JP" dirty="0">
              <a:ea typeface="+mj-ea"/>
              <a:cs typeface="Segoe UI Light" panose="020B0502040204020203" pitchFamily="34" charset="0"/>
            </a:endParaRPr>
          </a:p>
          <a:p>
            <a:pPr algn="ctr"/>
            <a:r>
              <a:rPr lang="ja-JP" altLang="en-US" dirty="0">
                <a:ea typeface="+mj-ea"/>
                <a:cs typeface="Segoe UI Light" panose="020B0502040204020203" pitchFamily="34" charset="0"/>
              </a:rPr>
              <a:t>質問に回答し、結果を</a:t>
            </a:r>
            <a:r>
              <a:rPr lang="en-US" altLang="ja-JP" dirty="0">
                <a:ea typeface="+mj-ea"/>
                <a:cs typeface="Segoe UI Light" panose="020B0502040204020203" pitchFamily="34" charset="0"/>
              </a:rPr>
              <a:t>Submit</a:t>
            </a:r>
            <a:endParaRPr kumimoji="1" lang="ja-JP" altLang="en-US" dirty="0">
              <a:latin typeface="Segoe UI Light" panose="020B0502040204020203" pitchFamily="34" charset="0"/>
              <a:ea typeface="+mj-ea"/>
              <a:cs typeface="Segoe UI Light" panose="020B0502040204020203" pitchFamily="34" charset="0"/>
            </a:endParaRPr>
          </a:p>
        </p:txBody>
      </p:sp>
      <p:sp>
        <p:nvSpPr>
          <p:cNvPr id="29" name="テキスト ボックス 28">
            <a:extLst>
              <a:ext uri="{FF2B5EF4-FFF2-40B4-BE49-F238E27FC236}">
                <a16:creationId xmlns:a16="http://schemas.microsoft.com/office/drawing/2014/main" id="{F5C57B45-89E9-4CFB-A91D-C452B7CA90FB}"/>
              </a:ext>
            </a:extLst>
          </p:cNvPr>
          <p:cNvSpPr txBox="1"/>
          <p:nvPr/>
        </p:nvSpPr>
        <p:spPr>
          <a:xfrm>
            <a:off x="7493680" y="2449535"/>
            <a:ext cx="3226641" cy="415498"/>
          </a:xfrm>
          <a:prstGeom prst="rect">
            <a:avLst/>
          </a:prstGeom>
          <a:noFill/>
        </p:spPr>
        <p:txBody>
          <a:bodyPr wrap="square">
            <a:spAutoFit/>
          </a:bodyPr>
          <a:lstStyle/>
          <a:p>
            <a:pPr algn="ctr"/>
            <a:endParaRPr lang="en-US" altLang="ja-JP" sz="300" dirty="0">
              <a:latin typeface="Segoe UI Light" panose="020B0502040204020203" pitchFamily="34" charset="0"/>
              <a:ea typeface="+mj-ea"/>
              <a:cs typeface="Segoe UI Light" panose="020B0502040204020203" pitchFamily="34" charset="0"/>
            </a:endParaRPr>
          </a:p>
          <a:p>
            <a:pPr algn="ctr"/>
            <a:r>
              <a:rPr kumimoji="1" lang="en-US" altLang="ja-JP" sz="1800" dirty="0">
                <a:ea typeface="+mj-ea"/>
                <a:cs typeface="Segoe UI Light" panose="020B0502040204020203" pitchFamily="34" charset="0"/>
              </a:rPr>
              <a:t>Partner</a:t>
            </a:r>
            <a:r>
              <a:rPr kumimoji="1" lang="ja-JP" altLang="en-US" sz="1800" dirty="0">
                <a:latin typeface="Segoe UI Light" panose="020B0502040204020203" pitchFamily="34" charset="0"/>
                <a:ea typeface="+mj-ea"/>
                <a:cs typeface="Segoe UI Light" panose="020B0502040204020203" pitchFamily="34" charset="0"/>
              </a:rPr>
              <a:t>機関</a:t>
            </a:r>
            <a:r>
              <a:rPr lang="ja-JP" altLang="en-US" sz="1800" dirty="0">
                <a:latin typeface="Segoe UI Light" panose="020B0502040204020203" pitchFamily="34" charset="0"/>
                <a:ea typeface="+mj-ea"/>
                <a:cs typeface="Segoe UI Light" panose="020B0502040204020203" pitchFamily="34" charset="0"/>
              </a:rPr>
              <a:t>による認証</a:t>
            </a:r>
            <a:endParaRPr lang="ja-JP" altLang="en-US" dirty="0"/>
          </a:p>
        </p:txBody>
      </p:sp>
      <p:sp>
        <p:nvSpPr>
          <p:cNvPr id="5" name="フッター プレースホルダー 4">
            <a:extLst>
              <a:ext uri="{FF2B5EF4-FFF2-40B4-BE49-F238E27FC236}">
                <a16:creationId xmlns:a16="http://schemas.microsoft.com/office/drawing/2014/main" id="{2832A099-F01B-4274-B8C2-433E47C20FD5}"/>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9" name="スライド番号プレースホルダー 8">
            <a:extLst>
              <a:ext uri="{FF2B5EF4-FFF2-40B4-BE49-F238E27FC236}">
                <a16:creationId xmlns:a16="http://schemas.microsoft.com/office/drawing/2014/main" id="{E1F87DEA-0C4B-69A6-4DFC-4BAB3F58C286}"/>
              </a:ext>
            </a:extLst>
          </p:cNvPr>
          <p:cNvSpPr>
            <a:spLocks noGrp="1"/>
          </p:cNvSpPr>
          <p:nvPr>
            <p:ph type="sldNum" sz="quarter" idx="4"/>
          </p:nvPr>
        </p:nvSpPr>
        <p:spPr/>
        <p:txBody>
          <a:bodyPr/>
          <a:lstStyle/>
          <a:p>
            <a:fld id="{9E677C9D-2908-4B51-B245-D0108F3FAF17}" type="slidenum">
              <a:rPr lang="ja-JP" altLang="en-US" smtClean="0"/>
              <a:pPr/>
              <a:t>11</a:t>
            </a:fld>
            <a:endParaRPr lang="ja-JP" altLang="en-US" dirty="0"/>
          </a:p>
        </p:txBody>
      </p:sp>
      <p:sp>
        <p:nvSpPr>
          <p:cNvPr id="11" name="テキスト ボックス 10">
            <a:extLst>
              <a:ext uri="{FF2B5EF4-FFF2-40B4-BE49-F238E27FC236}">
                <a16:creationId xmlns:a16="http://schemas.microsoft.com/office/drawing/2014/main" id="{212DE5B7-599C-5F36-0760-79FB60A903A5}"/>
              </a:ext>
            </a:extLst>
          </p:cNvPr>
          <p:cNvSpPr txBox="1"/>
          <p:nvPr/>
        </p:nvSpPr>
        <p:spPr>
          <a:xfrm>
            <a:off x="8591759" y="5990006"/>
            <a:ext cx="2888932" cy="261610"/>
          </a:xfrm>
          <a:prstGeom prst="rect">
            <a:avLst/>
          </a:prstGeom>
          <a:noFill/>
        </p:spPr>
        <p:txBody>
          <a:bodyPr wrap="none" rtlCol="0">
            <a:spAutoFit/>
          </a:bodyPr>
          <a:lstStyle/>
          <a:p>
            <a:r>
              <a:rPr kumimoji="1" lang="en-US" altLang="ja-JP" sz="1100" dirty="0">
                <a:hlinkClick r:id="rId4"/>
              </a:rPr>
              <a:t>https://www.openchainproject.org/partners</a:t>
            </a:r>
            <a:endParaRPr kumimoji="1" lang="ja-JP" altLang="en-US" sz="1100" dirty="0"/>
          </a:p>
        </p:txBody>
      </p:sp>
      <p:pic>
        <p:nvPicPr>
          <p:cNvPr id="6" name="図 5">
            <a:extLst>
              <a:ext uri="{FF2B5EF4-FFF2-40B4-BE49-F238E27FC236}">
                <a16:creationId xmlns:a16="http://schemas.microsoft.com/office/drawing/2014/main" id="{7AFFC630-9A29-B50B-3309-34C82606218A}"/>
              </a:ext>
            </a:extLst>
          </p:cNvPr>
          <p:cNvPicPr>
            <a:picLocks noChangeAspect="1"/>
          </p:cNvPicPr>
          <p:nvPr/>
        </p:nvPicPr>
        <p:blipFill>
          <a:blip r:embed="rId5"/>
          <a:stretch>
            <a:fillRect/>
          </a:stretch>
        </p:blipFill>
        <p:spPr>
          <a:xfrm>
            <a:off x="2314581" y="3194959"/>
            <a:ext cx="2135702" cy="2795047"/>
          </a:xfrm>
          <a:prstGeom prst="rect">
            <a:avLst/>
          </a:prstGeom>
        </p:spPr>
      </p:pic>
      <p:sp>
        <p:nvSpPr>
          <p:cNvPr id="7" name="正方形/長方形 6">
            <a:extLst>
              <a:ext uri="{FF2B5EF4-FFF2-40B4-BE49-F238E27FC236}">
                <a16:creationId xmlns:a16="http://schemas.microsoft.com/office/drawing/2014/main" id="{6FBA89EB-B2E2-D388-BE25-CF990EEDA7D2}"/>
              </a:ext>
            </a:extLst>
          </p:cNvPr>
          <p:cNvSpPr/>
          <p:nvPr/>
        </p:nvSpPr>
        <p:spPr>
          <a:xfrm>
            <a:off x="1272654" y="6022272"/>
            <a:ext cx="4219556" cy="276999"/>
          </a:xfrm>
          <a:prstGeom prst="rect">
            <a:avLst/>
          </a:prstGeom>
        </p:spPr>
        <p:txBody>
          <a:bodyPr wrap="square">
            <a:spAutoFit/>
          </a:bodyPr>
          <a:lstStyle/>
          <a:p>
            <a:r>
              <a:rPr lang="en-US" altLang="ja-JP" sz="1200" dirty="0">
                <a:cs typeface="Segoe UI Light" panose="020B0502040204020203" pitchFamily="34" charset="0"/>
                <a:hlinkClick r:id="rId6"/>
              </a:rPr>
              <a:t>https://www.openchainproject.org/checklist-iso-5230-2020</a:t>
            </a:r>
            <a:endParaRPr lang="en-US" altLang="ja-JP" sz="1200" dirty="0">
              <a:cs typeface="Segoe UI Light" panose="020B0502040204020203" pitchFamily="34" charset="0"/>
            </a:endParaRPr>
          </a:p>
        </p:txBody>
      </p:sp>
    </p:spTree>
    <p:extLst>
      <p:ext uri="{BB962C8B-B14F-4D97-AF65-F5344CB8AC3E}">
        <p14:creationId xmlns:p14="http://schemas.microsoft.com/office/powerpoint/2010/main" val="144045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C661E00A-7C1A-5C44-E9B3-6E3EA6111F47}"/>
              </a:ext>
            </a:extLst>
          </p:cNvPr>
          <p:cNvPicPr>
            <a:picLocks noChangeAspect="1"/>
          </p:cNvPicPr>
          <p:nvPr/>
        </p:nvPicPr>
        <p:blipFill>
          <a:blip r:embed="rId2"/>
          <a:stretch>
            <a:fillRect/>
          </a:stretch>
        </p:blipFill>
        <p:spPr>
          <a:xfrm>
            <a:off x="629672" y="2085794"/>
            <a:ext cx="5339627" cy="3834000"/>
          </a:xfrm>
          <a:prstGeom prst="rect">
            <a:avLst/>
          </a:prstGeom>
          <a:ln w="28575">
            <a:solidFill>
              <a:srgbClr val="0070C0"/>
            </a:solidFill>
          </a:ln>
        </p:spPr>
      </p:pic>
      <p:pic>
        <p:nvPicPr>
          <p:cNvPr id="15" name="図 14">
            <a:extLst>
              <a:ext uri="{FF2B5EF4-FFF2-40B4-BE49-F238E27FC236}">
                <a16:creationId xmlns:a16="http://schemas.microsoft.com/office/drawing/2014/main" id="{45787ADE-EC13-E6C2-FFCE-2BC4E9D65B5D}"/>
              </a:ext>
            </a:extLst>
          </p:cNvPr>
          <p:cNvPicPr>
            <a:picLocks noChangeAspect="1"/>
          </p:cNvPicPr>
          <p:nvPr/>
        </p:nvPicPr>
        <p:blipFill>
          <a:blip r:embed="rId3"/>
          <a:stretch>
            <a:fillRect/>
          </a:stretch>
        </p:blipFill>
        <p:spPr>
          <a:xfrm>
            <a:off x="6335215" y="2085794"/>
            <a:ext cx="5333007" cy="3834000"/>
          </a:xfrm>
          <a:prstGeom prst="rect">
            <a:avLst/>
          </a:prstGeom>
          <a:ln w="28575">
            <a:solidFill>
              <a:srgbClr val="0070C0"/>
            </a:solidFill>
          </a:ln>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358299"/>
            <a:ext cx="7136133" cy="567320"/>
          </a:xfrm>
        </p:spPr>
        <p:txBody>
          <a:bodyPr/>
          <a:lstStyle/>
          <a:p>
            <a:pPr marL="0" indent="0">
              <a:buNone/>
            </a:pPr>
            <a:r>
              <a:rPr lang="ja-JP" altLang="en-US" sz="2400" b="1" dirty="0">
                <a:latin typeface="+mj-ea"/>
                <a:ea typeface="+mj-ea"/>
              </a:rPr>
              <a:t>国際標準化後、初の適合組織は「国内企業」から</a:t>
            </a:r>
            <a:endParaRPr kumimoji="1" lang="en-US" altLang="ja-JP" sz="2400" b="1" dirty="0">
              <a:latin typeface="+mj-lt"/>
              <a:ea typeface="+mn-ea"/>
            </a:endParaRPr>
          </a:p>
        </p:txBody>
      </p:sp>
      <p:sp>
        <p:nvSpPr>
          <p:cNvPr id="18" name="正方形/長方形 17">
            <a:extLst>
              <a:ext uri="{FF2B5EF4-FFF2-40B4-BE49-F238E27FC236}">
                <a16:creationId xmlns:a16="http://schemas.microsoft.com/office/drawing/2014/main" id="{88AFCE15-1DED-4539-929E-31A723A92374}"/>
              </a:ext>
            </a:extLst>
          </p:cNvPr>
          <p:cNvSpPr/>
          <p:nvPr/>
        </p:nvSpPr>
        <p:spPr>
          <a:xfrm>
            <a:off x="2986939" y="5968584"/>
            <a:ext cx="2974917" cy="276999"/>
          </a:xfrm>
          <a:prstGeom prst="rect">
            <a:avLst/>
          </a:prstGeom>
        </p:spPr>
        <p:txBody>
          <a:bodyPr wrap="none">
            <a:spAutoFit/>
          </a:bodyPr>
          <a:lstStyle/>
          <a:p>
            <a:r>
              <a:rPr lang="en-US" altLang="ja-JP" sz="1200" dirty="0">
                <a:cs typeface="Segoe UI Light" panose="020B0502040204020203" pitchFamily="34" charset="0"/>
                <a:hlinkClick r:id="rId4"/>
              </a:rPr>
              <a:t>https://www.iso.org/standard/81039.html</a:t>
            </a:r>
            <a:endParaRPr lang="en-US" altLang="ja-JP" sz="1200" dirty="0">
              <a:cs typeface="Segoe UI Light" panose="020B0502040204020203" pitchFamily="34" charset="0"/>
            </a:endParaRPr>
          </a:p>
        </p:txBody>
      </p:sp>
      <p:sp>
        <p:nvSpPr>
          <p:cNvPr id="19" name="正方形/長方形 18">
            <a:extLst>
              <a:ext uri="{FF2B5EF4-FFF2-40B4-BE49-F238E27FC236}">
                <a16:creationId xmlns:a16="http://schemas.microsoft.com/office/drawing/2014/main" id="{9A17C8DB-5255-4A8A-9353-DA41F16CD2B7}"/>
              </a:ext>
            </a:extLst>
          </p:cNvPr>
          <p:cNvSpPr/>
          <p:nvPr/>
        </p:nvSpPr>
        <p:spPr>
          <a:xfrm>
            <a:off x="6335215" y="5968584"/>
            <a:ext cx="5099666" cy="276999"/>
          </a:xfrm>
          <a:prstGeom prst="rect">
            <a:avLst/>
          </a:prstGeom>
        </p:spPr>
        <p:txBody>
          <a:bodyPr wrap="none">
            <a:spAutoFit/>
          </a:bodyPr>
          <a:lstStyle/>
          <a:p>
            <a:r>
              <a:rPr lang="en-US" altLang="ja-JP" sz="1200" dirty="0">
                <a:cs typeface="Segoe UI Light" panose="020B0502040204020203" pitchFamily="34" charset="0"/>
                <a:hlinkClick r:id="rId5"/>
              </a:rPr>
              <a:t>https://www.openchainproject.org/featured/2020/12/15/toyota-iso-5230</a:t>
            </a:r>
            <a:endParaRPr lang="en-US" altLang="ja-JP" sz="12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89CE2CEA-AFCB-48FE-B7B7-68E8573208C4}"/>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EB7719B7-75CA-B35A-DF88-DC76707E3E46}"/>
              </a:ext>
            </a:extLst>
          </p:cNvPr>
          <p:cNvSpPr>
            <a:spLocks noGrp="1"/>
          </p:cNvSpPr>
          <p:nvPr>
            <p:ph type="sldNum" sz="quarter" idx="4"/>
          </p:nvPr>
        </p:nvSpPr>
        <p:spPr/>
        <p:txBody>
          <a:bodyPr/>
          <a:lstStyle/>
          <a:p>
            <a:fld id="{9E677C9D-2908-4B51-B245-D0108F3FAF17}" type="slidenum">
              <a:rPr lang="ja-JP" altLang="en-US" smtClean="0"/>
              <a:pPr/>
              <a:t>12</a:t>
            </a:fld>
            <a:endParaRPr lang="ja-JP" altLang="en-US" dirty="0"/>
          </a:p>
        </p:txBody>
      </p:sp>
    </p:spTree>
    <p:extLst>
      <p:ext uri="{BB962C8B-B14F-4D97-AF65-F5344CB8AC3E}">
        <p14:creationId xmlns:p14="http://schemas.microsoft.com/office/powerpoint/2010/main" val="181760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90272"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sp>
        <p:nvSpPr>
          <p:cNvPr id="33" name="正方形/長方形 32">
            <a:extLst>
              <a:ext uri="{FF2B5EF4-FFF2-40B4-BE49-F238E27FC236}">
                <a16:creationId xmlns:a16="http://schemas.microsoft.com/office/drawing/2014/main" id="{864F98CB-94B2-41AC-AF66-F27036F5AAF9}"/>
              </a:ext>
            </a:extLst>
          </p:cNvPr>
          <p:cNvSpPr/>
          <p:nvPr/>
        </p:nvSpPr>
        <p:spPr>
          <a:xfrm>
            <a:off x="175846" y="1947634"/>
            <a:ext cx="11840308" cy="560512"/>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kern="0" dirty="0">
                <a:solidFill>
                  <a:prstClr val="white"/>
                </a:solidFill>
                <a:latin typeface="+mj-lt"/>
                <a:ea typeface="BIZ UDPゴシック" panose="020B0400000000000000" pitchFamily="50" charset="-128"/>
              </a:rPr>
              <a:t>適合を宣言する組織</a:t>
            </a:r>
            <a:endParaRPr kumimoji="0" lang="ja-JP" altLang="en-US" sz="1800" b="1" i="0" u="none" strike="noStrike" kern="0" cap="none" spc="0" normalizeH="0" baseline="0" noProof="0" dirty="0">
              <a:ln>
                <a:noFill/>
              </a:ln>
              <a:solidFill>
                <a:prstClr val="white"/>
              </a:solidFill>
              <a:effectLst/>
              <a:uLnTx/>
              <a:uFillTx/>
              <a:latin typeface="+mj-ea"/>
              <a:ea typeface="+mj-ea"/>
              <a:cs typeface="+mn-cs"/>
            </a:endParaRPr>
          </a:p>
        </p:txBody>
      </p:sp>
      <p:sp>
        <p:nvSpPr>
          <p:cNvPr id="34" name="正方形/長方形 33">
            <a:extLst>
              <a:ext uri="{FF2B5EF4-FFF2-40B4-BE49-F238E27FC236}">
                <a16:creationId xmlns:a16="http://schemas.microsoft.com/office/drawing/2014/main" id="{7DCEE829-0E30-42C1-86A8-632519F8201E}"/>
              </a:ext>
            </a:extLst>
          </p:cNvPr>
          <p:cNvSpPr/>
          <p:nvPr/>
        </p:nvSpPr>
        <p:spPr>
          <a:xfrm>
            <a:off x="175846" y="2508145"/>
            <a:ext cx="11840308" cy="3767659"/>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7" name="表 7">
            <a:extLst>
              <a:ext uri="{FF2B5EF4-FFF2-40B4-BE49-F238E27FC236}">
                <a16:creationId xmlns:a16="http://schemas.microsoft.com/office/drawing/2014/main" id="{E1AA7771-1D73-40EB-9861-17FF19381440}"/>
              </a:ext>
            </a:extLst>
          </p:cNvPr>
          <p:cNvGraphicFramePr>
            <a:graphicFrameLocks noGrp="1"/>
          </p:cNvGraphicFramePr>
          <p:nvPr/>
        </p:nvGraphicFramePr>
        <p:xfrm>
          <a:off x="234052" y="2483202"/>
          <a:ext cx="2340000" cy="3718560"/>
        </p:xfrm>
        <a:graphic>
          <a:graphicData uri="http://schemas.openxmlformats.org/drawingml/2006/table">
            <a:tbl>
              <a:tblPr firstRow="1" bandRow="1">
                <a:tableStyleId>{2D5ABB26-0587-4C30-8999-92F81FD0307C}</a:tableStyleId>
              </a:tblPr>
              <a:tblGrid>
                <a:gridCol w="845212">
                  <a:extLst>
                    <a:ext uri="{9D8B030D-6E8A-4147-A177-3AD203B41FA5}">
                      <a16:colId xmlns:a16="http://schemas.microsoft.com/office/drawing/2014/main" val="3035973476"/>
                    </a:ext>
                  </a:extLst>
                </a:gridCol>
                <a:gridCol w="1494788">
                  <a:extLst>
                    <a:ext uri="{9D8B030D-6E8A-4147-A177-3AD203B41FA5}">
                      <a16:colId xmlns:a16="http://schemas.microsoft.com/office/drawing/2014/main" val="2128274504"/>
                    </a:ext>
                  </a:extLst>
                </a:gridCol>
              </a:tblGrid>
              <a:tr h="221960">
                <a:tc>
                  <a:txBody>
                    <a:bodyPr/>
                    <a:lstStyle/>
                    <a:p>
                      <a:r>
                        <a:rPr kumimoji="1" lang="en-US" altLang="ja-JP" sz="1000" b="0" dirty="0"/>
                        <a:t>2020/12/01</a:t>
                      </a:r>
                      <a:endParaRPr kumimoji="1" lang="ja-JP" altLang="en-US" sz="1000" b="0" dirty="0">
                        <a:latin typeface="+mn-lt"/>
                      </a:endParaRPr>
                    </a:p>
                  </a:txBody>
                  <a:tcPr anchor="ctr"/>
                </a:tc>
                <a:tc>
                  <a:txBody>
                    <a:bodyPr/>
                    <a:lstStyle/>
                    <a:p>
                      <a:r>
                        <a:rPr kumimoji="1" lang="ja-JP" altLang="en-US" sz="1000" b="0" dirty="0"/>
                        <a:t>トヨタ自動車</a:t>
                      </a:r>
                      <a:endParaRPr kumimoji="1" lang="ja-JP" altLang="en-US" sz="1000" b="0" dirty="0">
                        <a:latin typeface="+mn-lt"/>
                      </a:endParaRPr>
                    </a:p>
                  </a:txBody>
                  <a:tcPr anchor="ctr"/>
                </a:tc>
                <a:extLst>
                  <a:ext uri="{0D108BD9-81ED-4DB2-BD59-A6C34878D82A}">
                    <a16:rowId xmlns:a16="http://schemas.microsoft.com/office/drawing/2014/main" val="2262074657"/>
                  </a:ext>
                </a:extLst>
              </a:tr>
              <a:tr h="221960">
                <a:tc>
                  <a:txBody>
                    <a:bodyPr/>
                    <a:lstStyle/>
                    <a:p>
                      <a:r>
                        <a:rPr kumimoji="1" lang="en-US" altLang="ja-JP" sz="1000" b="0" dirty="0"/>
                        <a:t>2020/12/15</a:t>
                      </a:r>
                      <a:endParaRPr kumimoji="1" lang="ja-JP" altLang="en-US" sz="1000" b="0" dirty="0">
                        <a:latin typeface="+mn-lt"/>
                      </a:endParaRPr>
                    </a:p>
                  </a:txBody>
                  <a:tcPr anchor="ctr"/>
                </a:tc>
                <a:tc>
                  <a:txBody>
                    <a:bodyPr/>
                    <a:lstStyle/>
                    <a:p>
                      <a:r>
                        <a:rPr kumimoji="1" lang="en-US" altLang="ja-JP" sz="1000" b="0" dirty="0"/>
                        <a:t>NCSOFT</a:t>
                      </a:r>
                      <a:endParaRPr kumimoji="1" lang="ja-JP" altLang="en-US" sz="1000" b="0" dirty="0">
                        <a:latin typeface="+mn-lt"/>
                      </a:endParaRPr>
                    </a:p>
                  </a:txBody>
                  <a:tcPr anchor="ctr"/>
                </a:tc>
                <a:extLst>
                  <a:ext uri="{0D108BD9-81ED-4DB2-BD59-A6C34878D82A}">
                    <a16:rowId xmlns:a16="http://schemas.microsoft.com/office/drawing/2014/main" val="2092766118"/>
                  </a:ext>
                </a:extLst>
              </a:tr>
              <a:tr h="221960">
                <a:tc>
                  <a:txBody>
                    <a:bodyPr/>
                    <a:lstStyle/>
                    <a:p>
                      <a:r>
                        <a:rPr kumimoji="1" lang="en-US" altLang="ja-JP" sz="1000" b="0" dirty="0"/>
                        <a:t>2020/12/17</a:t>
                      </a:r>
                      <a:endParaRPr kumimoji="1" lang="en-US" altLang="ja-JP" sz="1000" b="0" dirty="0">
                        <a:latin typeface="+mn-lt"/>
                      </a:endParaRPr>
                    </a:p>
                  </a:txBody>
                  <a:tcPr anchor="ctr"/>
                </a:tc>
                <a:tc>
                  <a:txBody>
                    <a:bodyPr/>
                    <a:lstStyle/>
                    <a:p>
                      <a:r>
                        <a:rPr kumimoji="1" lang="en-US" altLang="ja-JP" sz="1000" b="0" dirty="0"/>
                        <a:t>Cisco</a:t>
                      </a:r>
                      <a:endParaRPr kumimoji="1" lang="ja-JP" altLang="en-US" sz="1000" b="0" dirty="0">
                        <a:latin typeface="+mn-lt"/>
                      </a:endParaRPr>
                    </a:p>
                  </a:txBody>
                  <a:tcPr anchor="ctr"/>
                </a:tc>
                <a:extLst>
                  <a:ext uri="{0D108BD9-81ED-4DB2-BD59-A6C34878D82A}">
                    <a16:rowId xmlns:a16="http://schemas.microsoft.com/office/drawing/2014/main" val="444808631"/>
                  </a:ext>
                </a:extLst>
              </a:tr>
              <a:tr h="221960">
                <a:tc>
                  <a:txBody>
                    <a:bodyPr/>
                    <a:lstStyle/>
                    <a:p>
                      <a:r>
                        <a:rPr kumimoji="1" lang="en-US" altLang="ja-JP" sz="1000" b="0" dirty="0"/>
                        <a:t>2021/01/13</a:t>
                      </a:r>
                      <a:endParaRPr kumimoji="1" lang="ja-JP" altLang="en-US" sz="1000" b="0" dirty="0">
                        <a:latin typeface="+mn-lt"/>
                      </a:endParaRPr>
                    </a:p>
                  </a:txBody>
                  <a:tcPr anchor="ctr"/>
                </a:tc>
                <a:tc>
                  <a:txBody>
                    <a:bodyPr/>
                    <a:lstStyle/>
                    <a:p>
                      <a:r>
                        <a:rPr kumimoji="1" lang="en-US" altLang="ja-JP" sz="1000" b="0" dirty="0"/>
                        <a:t>NTT</a:t>
                      </a:r>
                      <a:r>
                        <a:rPr kumimoji="1" lang="ja-JP" altLang="en-US" sz="1000" b="0" dirty="0"/>
                        <a:t>データ</a:t>
                      </a:r>
                      <a:endParaRPr kumimoji="1" lang="ja-JP" altLang="en-US" sz="1000" b="0" dirty="0">
                        <a:latin typeface="+mn-lt"/>
                      </a:endParaRPr>
                    </a:p>
                  </a:txBody>
                  <a:tcPr anchor="ctr"/>
                </a:tc>
                <a:extLst>
                  <a:ext uri="{0D108BD9-81ED-4DB2-BD59-A6C34878D82A}">
                    <a16:rowId xmlns:a16="http://schemas.microsoft.com/office/drawing/2014/main" val="2639739016"/>
                  </a:ext>
                </a:extLst>
              </a:tr>
              <a:tr h="221960">
                <a:tc>
                  <a:txBody>
                    <a:bodyPr/>
                    <a:lstStyle/>
                    <a:p>
                      <a:r>
                        <a:rPr kumimoji="1" lang="en-US" altLang="ja-JP" sz="1000" b="0" dirty="0"/>
                        <a:t>2021/02/01</a:t>
                      </a:r>
                      <a:endParaRPr kumimoji="1" lang="ja-JP" altLang="en-US" sz="1000" b="0" dirty="0">
                        <a:latin typeface="+mn-lt"/>
                      </a:endParaRPr>
                    </a:p>
                  </a:txBody>
                  <a:tcPr anchor="ctr"/>
                </a:tc>
                <a:tc>
                  <a:txBody>
                    <a:bodyPr/>
                    <a:lstStyle/>
                    <a:p>
                      <a:r>
                        <a:rPr kumimoji="1" lang="en-US" altLang="ja-JP" sz="1000" b="0" dirty="0"/>
                        <a:t>Microsoft</a:t>
                      </a:r>
                      <a:endParaRPr kumimoji="1" lang="ja-JP" altLang="en-US" sz="1000" b="0" dirty="0">
                        <a:latin typeface="+mn-lt"/>
                      </a:endParaRPr>
                    </a:p>
                  </a:txBody>
                  <a:tcPr anchor="ctr"/>
                </a:tc>
                <a:extLst>
                  <a:ext uri="{0D108BD9-81ED-4DB2-BD59-A6C34878D82A}">
                    <a16:rowId xmlns:a16="http://schemas.microsoft.com/office/drawing/2014/main" val="2794214248"/>
                  </a:ext>
                </a:extLst>
              </a:tr>
              <a:tr h="221960">
                <a:tc>
                  <a:txBody>
                    <a:bodyPr/>
                    <a:lstStyle/>
                    <a:p>
                      <a:r>
                        <a:rPr kumimoji="1" lang="en-US" altLang="ja-JP" sz="1000" b="0" dirty="0"/>
                        <a:t>2021/02/08</a:t>
                      </a:r>
                      <a:endParaRPr kumimoji="1" lang="ja-JP" altLang="en-US" sz="1000" b="0" dirty="0">
                        <a:latin typeface="+mn-lt"/>
                      </a:endParaRPr>
                    </a:p>
                  </a:txBody>
                  <a:tcPr anchor="ctr"/>
                </a:tc>
                <a:tc>
                  <a:txBody>
                    <a:bodyPr/>
                    <a:lstStyle/>
                    <a:p>
                      <a:r>
                        <a:rPr kumimoji="1" lang="ja-JP" altLang="en-US" sz="1000" b="0" dirty="0"/>
                        <a:t>日立製作所</a:t>
                      </a:r>
                      <a:endParaRPr kumimoji="1" lang="ja-JP" altLang="en-US" sz="1000" b="0" dirty="0">
                        <a:latin typeface="+mn-lt"/>
                      </a:endParaRPr>
                    </a:p>
                  </a:txBody>
                  <a:tcPr anchor="ctr"/>
                </a:tc>
                <a:extLst>
                  <a:ext uri="{0D108BD9-81ED-4DB2-BD59-A6C34878D82A}">
                    <a16:rowId xmlns:a16="http://schemas.microsoft.com/office/drawing/2014/main" val="540462212"/>
                  </a:ext>
                </a:extLst>
              </a:tr>
              <a:tr h="221960">
                <a:tc>
                  <a:txBody>
                    <a:bodyPr/>
                    <a:lstStyle/>
                    <a:p>
                      <a:r>
                        <a:rPr kumimoji="1" lang="en-US" altLang="ja-JP" sz="1000" b="0" dirty="0"/>
                        <a:t>2021/03/02</a:t>
                      </a:r>
                      <a:endParaRPr kumimoji="1" lang="ja-JP" altLang="en-US" sz="1000" b="0" dirty="0">
                        <a:latin typeface="+mn-lt"/>
                      </a:endParaRPr>
                    </a:p>
                  </a:txBody>
                  <a:tcPr anchor="ctr"/>
                </a:tc>
                <a:tc>
                  <a:txBody>
                    <a:bodyPr/>
                    <a:lstStyle/>
                    <a:p>
                      <a:r>
                        <a:rPr kumimoji="1" lang="en-US" altLang="ja-JP" sz="1000" b="0" dirty="0"/>
                        <a:t>LG</a:t>
                      </a:r>
                      <a:endParaRPr kumimoji="1" lang="ja-JP" altLang="en-US" sz="1000" b="0" dirty="0">
                        <a:latin typeface="+mn-lt"/>
                      </a:endParaRPr>
                    </a:p>
                  </a:txBody>
                  <a:tcPr anchor="ctr"/>
                </a:tc>
                <a:extLst>
                  <a:ext uri="{0D108BD9-81ED-4DB2-BD59-A6C34878D82A}">
                    <a16:rowId xmlns:a16="http://schemas.microsoft.com/office/drawing/2014/main" val="2390079455"/>
                  </a:ext>
                </a:extLst>
              </a:tr>
              <a:tr h="499409">
                <a:tc>
                  <a:txBody>
                    <a:bodyPr/>
                    <a:lstStyle/>
                    <a:p>
                      <a:r>
                        <a:rPr kumimoji="1" lang="en-US" altLang="ja-JP" sz="1000" b="0" dirty="0"/>
                        <a:t>2021/04/06</a:t>
                      </a:r>
                      <a:endParaRPr kumimoji="1" lang="ja-JP" altLang="en-US" sz="1000" b="0" dirty="0">
                        <a:latin typeface="+mn-lt"/>
                      </a:endParaRPr>
                    </a:p>
                  </a:txBody>
                  <a:tcPr anchor="ctr"/>
                </a:tc>
                <a:tc>
                  <a:txBody>
                    <a:bodyPr/>
                    <a:lstStyle/>
                    <a:p>
                      <a:r>
                        <a:rPr kumimoji="1" lang="en-US" altLang="ja-JP" sz="1000" b="0" dirty="0"/>
                        <a:t>Nanjing Fujitsu Nanda Software Technology Co., Ltd.</a:t>
                      </a:r>
                      <a:endParaRPr kumimoji="1" lang="ja-JP" altLang="en-US" sz="1000" b="0" dirty="0">
                        <a:latin typeface="+mn-lt"/>
                      </a:endParaRPr>
                    </a:p>
                  </a:txBody>
                  <a:tcPr anchor="ctr"/>
                </a:tc>
                <a:extLst>
                  <a:ext uri="{0D108BD9-81ED-4DB2-BD59-A6C34878D82A}">
                    <a16:rowId xmlns:a16="http://schemas.microsoft.com/office/drawing/2014/main" val="3080294371"/>
                  </a:ext>
                </a:extLst>
              </a:tr>
              <a:tr h="221960">
                <a:tc>
                  <a:txBody>
                    <a:bodyPr/>
                    <a:lstStyle/>
                    <a:p>
                      <a:r>
                        <a:rPr kumimoji="1" lang="en-US" altLang="ja-JP" sz="1000" b="0" dirty="0"/>
                        <a:t>2021/04/22</a:t>
                      </a:r>
                      <a:endParaRPr kumimoji="1" lang="ja-JP" altLang="en-US" sz="1000" b="0" dirty="0">
                        <a:latin typeface="+mn-lt"/>
                      </a:endParaRPr>
                    </a:p>
                  </a:txBody>
                  <a:tcPr anchor="ctr"/>
                </a:tc>
                <a:tc>
                  <a:txBody>
                    <a:bodyPr/>
                    <a:lstStyle/>
                    <a:p>
                      <a:r>
                        <a:rPr kumimoji="1" lang="en-US" altLang="ja-JP" sz="1000" b="0" dirty="0" err="1"/>
                        <a:t>Keitaro</a:t>
                      </a:r>
                      <a:endParaRPr kumimoji="1" lang="ja-JP" altLang="en-US" sz="1000" b="0" dirty="0">
                        <a:latin typeface="+mn-lt"/>
                      </a:endParaRPr>
                    </a:p>
                  </a:txBody>
                  <a:tcPr anchor="ctr"/>
                </a:tc>
                <a:extLst>
                  <a:ext uri="{0D108BD9-81ED-4DB2-BD59-A6C34878D82A}">
                    <a16:rowId xmlns:a16="http://schemas.microsoft.com/office/drawing/2014/main" val="2466994459"/>
                  </a:ext>
                </a:extLst>
              </a:tr>
              <a:tr h="221960">
                <a:tc>
                  <a:txBody>
                    <a:bodyPr/>
                    <a:lstStyle/>
                    <a:p>
                      <a:r>
                        <a:rPr kumimoji="1" lang="en-US" altLang="ja-JP" sz="1000" b="0" dirty="0"/>
                        <a:t>2021/07/07</a:t>
                      </a:r>
                      <a:endParaRPr kumimoji="1" lang="ja-JP" altLang="en-US" sz="1000" b="0" dirty="0">
                        <a:latin typeface="+mn-lt"/>
                      </a:endParaRPr>
                    </a:p>
                  </a:txBody>
                  <a:tcPr anchor="ctr"/>
                </a:tc>
                <a:tc>
                  <a:txBody>
                    <a:bodyPr/>
                    <a:lstStyle/>
                    <a:p>
                      <a:r>
                        <a:rPr kumimoji="1" lang="en-US" altLang="ja-JP" sz="1000" b="0" dirty="0"/>
                        <a:t>Samsung Electronics</a:t>
                      </a:r>
                      <a:endParaRPr kumimoji="1" lang="ja-JP" altLang="en-US" sz="1000" b="0" dirty="0">
                        <a:latin typeface="+mn-lt"/>
                      </a:endParaRPr>
                    </a:p>
                  </a:txBody>
                  <a:tcPr anchor="ctr"/>
                </a:tc>
                <a:extLst>
                  <a:ext uri="{0D108BD9-81ED-4DB2-BD59-A6C34878D82A}">
                    <a16:rowId xmlns:a16="http://schemas.microsoft.com/office/drawing/2014/main" val="2494498816"/>
                  </a:ext>
                </a:extLst>
              </a:tr>
              <a:tr h="221960">
                <a:tc>
                  <a:txBody>
                    <a:bodyPr/>
                    <a:lstStyle/>
                    <a:p>
                      <a:r>
                        <a:rPr kumimoji="1" lang="en-US" altLang="ja-JP" sz="1000" b="0" dirty="0"/>
                        <a:t>2021/07/13</a:t>
                      </a:r>
                      <a:endParaRPr kumimoji="1" lang="ja-JP" altLang="en-US" sz="1000" b="0" dirty="0">
                        <a:latin typeface="+mn-lt"/>
                      </a:endParaRPr>
                    </a:p>
                  </a:txBody>
                  <a:tcPr anchor="ctr"/>
                </a:tc>
                <a:tc>
                  <a:txBody>
                    <a:bodyPr/>
                    <a:lstStyle/>
                    <a:p>
                      <a:r>
                        <a:rPr kumimoji="1" lang="en-US" altLang="ja-JP" sz="1000" b="0" dirty="0"/>
                        <a:t>Bosch</a:t>
                      </a:r>
                      <a:endParaRPr kumimoji="1" lang="ja-JP" altLang="en-US" sz="1000" b="0" dirty="0">
                        <a:latin typeface="+mn-lt"/>
                      </a:endParaRPr>
                    </a:p>
                  </a:txBody>
                  <a:tcPr anchor="ctr"/>
                </a:tc>
                <a:extLst>
                  <a:ext uri="{0D108BD9-81ED-4DB2-BD59-A6C34878D82A}">
                    <a16:rowId xmlns:a16="http://schemas.microsoft.com/office/drawing/2014/main" val="310194859"/>
                  </a:ext>
                </a:extLst>
              </a:tr>
              <a:tr h="221960">
                <a:tc>
                  <a:txBody>
                    <a:bodyPr/>
                    <a:lstStyle/>
                    <a:p>
                      <a:r>
                        <a:rPr kumimoji="1" lang="en-US" altLang="ja-JP" sz="1000" b="0" dirty="0"/>
                        <a:t>2021/08/09</a:t>
                      </a:r>
                      <a:endParaRPr kumimoji="1" lang="ja-JP" altLang="en-US" sz="1000" b="0" dirty="0">
                        <a:latin typeface="+mn-lt"/>
                      </a:endParaRPr>
                    </a:p>
                  </a:txBody>
                  <a:tcPr anchor="ctr"/>
                </a:tc>
                <a:tc>
                  <a:txBody>
                    <a:bodyPr/>
                    <a:lstStyle/>
                    <a:p>
                      <a:r>
                        <a:rPr kumimoji="1" lang="en-US" altLang="ja-JP" sz="1000" b="0" dirty="0"/>
                        <a:t>Sony Semiconductor</a:t>
                      </a:r>
                      <a:endParaRPr kumimoji="1" lang="ja-JP" altLang="en-US" sz="1000" b="0" dirty="0">
                        <a:latin typeface="+mn-lt"/>
                      </a:endParaRPr>
                    </a:p>
                  </a:txBody>
                  <a:tcPr anchor="ctr"/>
                </a:tc>
                <a:extLst>
                  <a:ext uri="{0D108BD9-81ED-4DB2-BD59-A6C34878D82A}">
                    <a16:rowId xmlns:a16="http://schemas.microsoft.com/office/drawing/2014/main" val="288055636"/>
                  </a:ext>
                </a:extLst>
              </a:tr>
              <a:tr h="221960">
                <a:tc>
                  <a:txBody>
                    <a:bodyPr/>
                    <a:lstStyle/>
                    <a:p>
                      <a:r>
                        <a:rPr kumimoji="1" lang="en-US" altLang="ja-JP" sz="1000" dirty="0"/>
                        <a:t>2021/08/19</a:t>
                      </a:r>
                      <a:endParaRPr kumimoji="1" lang="ja-JP" altLang="en-US" sz="1000" dirty="0">
                        <a:latin typeface="+mn-lt"/>
                      </a:endParaRPr>
                    </a:p>
                  </a:txBody>
                  <a:tcPr anchor="ctr"/>
                </a:tc>
                <a:tc>
                  <a:txBody>
                    <a:bodyPr/>
                    <a:lstStyle/>
                    <a:p>
                      <a:r>
                        <a:rPr kumimoji="1" lang="en-US" altLang="ja-JP" sz="1000" dirty="0"/>
                        <a:t>QCT</a:t>
                      </a:r>
                      <a:endParaRPr kumimoji="1" lang="ja-JP" altLang="en-US" sz="1000" dirty="0">
                        <a:latin typeface="+mn-lt"/>
                      </a:endParaRPr>
                    </a:p>
                  </a:txBody>
                  <a:tcPr anchor="ctr"/>
                </a:tc>
                <a:extLst>
                  <a:ext uri="{0D108BD9-81ED-4DB2-BD59-A6C34878D82A}">
                    <a16:rowId xmlns:a16="http://schemas.microsoft.com/office/drawing/2014/main" val="1380694748"/>
                  </a:ext>
                </a:extLst>
              </a:tr>
              <a:tr h="221960">
                <a:tc>
                  <a:txBody>
                    <a:bodyPr/>
                    <a:lstStyle/>
                    <a:p>
                      <a:r>
                        <a:rPr kumimoji="1" lang="en-US" altLang="ja-JP" sz="1000" dirty="0"/>
                        <a:t>2021/08/22</a:t>
                      </a:r>
                      <a:endParaRPr kumimoji="1" lang="en-US" altLang="ja-JP" sz="1000" dirty="0">
                        <a:latin typeface="+mn-lt"/>
                      </a:endParaRPr>
                    </a:p>
                  </a:txBody>
                  <a:tcPr anchor="ctr"/>
                </a:tc>
                <a:tc>
                  <a:txBody>
                    <a:bodyPr/>
                    <a:lstStyle/>
                    <a:p>
                      <a:r>
                        <a:rPr kumimoji="1" lang="en-US" altLang="ja-JP" sz="1000" dirty="0" err="1"/>
                        <a:t>Coontec</a:t>
                      </a:r>
                      <a:endParaRPr kumimoji="1" lang="ja-JP" altLang="en-US" sz="1000" dirty="0">
                        <a:latin typeface="+mn-lt"/>
                      </a:endParaRPr>
                    </a:p>
                  </a:txBody>
                  <a:tcPr anchor="ctr"/>
                </a:tc>
                <a:extLst>
                  <a:ext uri="{0D108BD9-81ED-4DB2-BD59-A6C34878D82A}">
                    <a16:rowId xmlns:a16="http://schemas.microsoft.com/office/drawing/2014/main" val="1312670130"/>
                  </a:ext>
                </a:extLst>
              </a:tr>
            </a:tbl>
          </a:graphicData>
        </a:graphic>
      </p:graphicFrame>
      <p:graphicFrame>
        <p:nvGraphicFramePr>
          <p:cNvPr id="48" name="表 7">
            <a:extLst>
              <a:ext uri="{FF2B5EF4-FFF2-40B4-BE49-F238E27FC236}">
                <a16:creationId xmlns:a16="http://schemas.microsoft.com/office/drawing/2014/main" id="{273CA5C8-D895-4FED-840E-2C4C1338199E}"/>
              </a:ext>
            </a:extLst>
          </p:cNvPr>
          <p:cNvGraphicFramePr>
            <a:graphicFrameLocks noGrp="1"/>
          </p:cNvGraphicFramePr>
          <p:nvPr/>
        </p:nvGraphicFramePr>
        <p:xfrm>
          <a:off x="2556644" y="2483202"/>
          <a:ext cx="2340000" cy="3779520"/>
        </p:xfrm>
        <a:graphic>
          <a:graphicData uri="http://schemas.openxmlformats.org/drawingml/2006/table">
            <a:tbl>
              <a:tblPr firstRow="1" bandRow="1">
                <a:tableStyleId>{2D5ABB26-0587-4C30-8999-92F81FD0307C}</a:tableStyleId>
              </a:tblPr>
              <a:tblGrid>
                <a:gridCol w="859844">
                  <a:extLst>
                    <a:ext uri="{9D8B030D-6E8A-4147-A177-3AD203B41FA5}">
                      <a16:colId xmlns:a16="http://schemas.microsoft.com/office/drawing/2014/main" val="3035973476"/>
                    </a:ext>
                  </a:extLst>
                </a:gridCol>
                <a:gridCol w="1480156">
                  <a:extLst>
                    <a:ext uri="{9D8B030D-6E8A-4147-A177-3AD203B41FA5}">
                      <a16:colId xmlns:a16="http://schemas.microsoft.com/office/drawing/2014/main" val="2128274504"/>
                    </a:ext>
                  </a:extLst>
                </a:gridCol>
              </a:tblGrid>
              <a:tr h="215039">
                <a:tc>
                  <a:txBody>
                    <a:bodyPr/>
                    <a:lstStyle/>
                    <a:p>
                      <a:r>
                        <a:rPr kumimoji="1" lang="en-US" altLang="ja-JP" sz="1000" dirty="0"/>
                        <a:t>2021/09/07</a:t>
                      </a:r>
                      <a:endParaRPr kumimoji="1" lang="ja-JP" altLang="en-US" sz="1000" dirty="0">
                        <a:latin typeface="+mn-lt"/>
                      </a:endParaRPr>
                    </a:p>
                  </a:txBody>
                  <a:tcPr anchor="ctr"/>
                </a:tc>
                <a:tc>
                  <a:txBody>
                    <a:bodyPr/>
                    <a:lstStyle/>
                    <a:p>
                      <a:r>
                        <a:rPr kumimoji="1" lang="en-US" altLang="ja-JP" sz="1000" dirty="0"/>
                        <a:t>Woven Planet</a:t>
                      </a:r>
                      <a:endParaRPr kumimoji="1" lang="ja-JP" altLang="en-US" sz="1000" dirty="0">
                        <a:latin typeface="+mn-lt"/>
                      </a:endParaRPr>
                    </a:p>
                  </a:txBody>
                  <a:tcPr anchor="ctr"/>
                </a:tc>
                <a:extLst>
                  <a:ext uri="{0D108BD9-81ED-4DB2-BD59-A6C34878D82A}">
                    <a16:rowId xmlns:a16="http://schemas.microsoft.com/office/drawing/2014/main" val="3953754925"/>
                  </a:ext>
                </a:extLst>
              </a:tr>
              <a:tr h="215039">
                <a:tc>
                  <a:txBody>
                    <a:bodyPr/>
                    <a:lstStyle/>
                    <a:p>
                      <a:r>
                        <a:rPr kumimoji="1" lang="en-US" altLang="ja-JP" sz="1000" dirty="0"/>
                        <a:t>2021/09/08</a:t>
                      </a:r>
                      <a:endParaRPr kumimoji="1" lang="ja-JP" altLang="en-US" sz="1000" dirty="0">
                        <a:latin typeface="+mn-lt"/>
                      </a:endParaRPr>
                    </a:p>
                  </a:txBody>
                  <a:tcPr anchor="ctr"/>
                </a:tc>
                <a:tc>
                  <a:txBody>
                    <a:bodyPr/>
                    <a:lstStyle/>
                    <a:p>
                      <a:r>
                        <a:rPr kumimoji="1" lang="en-US" altLang="ja-JP" sz="1000" dirty="0"/>
                        <a:t>Synology</a:t>
                      </a:r>
                      <a:endParaRPr kumimoji="1" lang="ja-JP" altLang="en-US" sz="1000" dirty="0">
                        <a:latin typeface="+mn-lt"/>
                      </a:endParaRPr>
                    </a:p>
                  </a:txBody>
                  <a:tcPr anchor="ctr"/>
                </a:tc>
                <a:extLst>
                  <a:ext uri="{0D108BD9-81ED-4DB2-BD59-A6C34878D82A}">
                    <a16:rowId xmlns:a16="http://schemas.microsoft.com/office/drawing/2014/main" val="2092766118"/>
                  </a:ext>
                </a:extLst>
              </a:tr>
              <a:tr h="215039">
                <a:tc>
                  <a:txBody>
                    <a:bodyPr/>
                    <a:lstStyle/>
                    <a:p>
                      <a:r>
                        <a:rPr kumimoji="1" lang="en-US" altLang="ja-JP" sz="1000" dirty="0"/>
                        <a:t>2021/09/08</a:t>
                      </a:r>
                      <a:endParaRPr kumimoji="1" lang="ja-JP" altLang="en-US" sz="1000" dirty="0">
                        <a:latin typeface="+mn-lt"/>
                      </a:endParaRPr>
                    </a:p>
                  </a:txBody>
                  <a:tcPr anchor="ctr"/>
                </a:tc>
                <a:tc>
                  <a:txBody>
                    <a:bodyPr/>
                    <a:lstStyle/>
                    <a:p>
                      <a:r>
                        <a:rPr kumimoji="1" lang="en-US" altLang="ja-JP" sz="1000" dirty="0"/>
                        <a:t>SK Telecom</a:t>
                      </a:r>
                      <a:endParaRPr kumimoji="1" lang="ja-JP" altLang="en-US" sz="1000" dirty="0">
                        <a:latin typeface="+mn-lt"/>
                      </a:endParaRPr>
                    </a:p>
                  </a:txBody>
                  <a:tcPr anchor="ctr"/>
                </a:tc>
                <a:extLst>
                  <a:ext uri="{0D108BD9-81ED-4DB2-BD59-A6C34878D82A}">
                    <a16:rowId xmlns:a16="http://schemas.microsoft.com/office/drawing/2014/main" val="444808631"/>
                  </a:ext>
                </a:extLst>
              </a:tr>
              <a:tr h="215039">
                <a:tc>
                  <a:txBody>
                    <a:bodyPr/>
                    <a:lstStyle/>
                    <a:p>
                      <a:r>
                        <a:rPr kumimoji="1" lang="en-US" altLang="ja-JP" sz="1000" dirty="0"/>
                        <a:t>2021/10/19</a:t>
                      </a:r>
                      <a:endParaRPr kumimoji="1" lang="ja-JP" altLang="en-US" sz="1000" dirty="0">
                        <a:latin typeface="+mn-lt"/>
                      </a:endParaRPr>
                    </a:p>
                  </a:txBody>
                  <a:tcPr anchor="ctr"/>
                </a:tc>
                <a:tc>
                  <a:txBody>
                    <a:bodyPr/>
                    <a:lstStyle/>
                    <a:p>
                      <a:r>
                        <a:rPr kumimoji="1" lang="en-US" altLang="ja-JP" sz="1000" dirty="0"/>
                        <a:t>NEC</a:t>
                      </a:r>
                      <a:endParaRPr kumimoji="1" lang="ja-JP" altLang="en-US" sz="1000" dirty="0">
                        <a:latin typeface="+mn-lt"/>
                      </a:endParaRPr>
                    </a:p>
                  </a:txBody>
                  <a:tcPr anchor="ctr"/>
                </a:tc>
                <a:extLst>
                  <a:ext uri="{0D108BD9-81ED-4DB2-BD59-A6C34878D82A}">
                    <a16:rowId xmlns:a16="http://schemas.microsoft.com/office/drawing/2014/main" val="2639739016"/>
                  </a:ext>
                </a:extLst>
              </a:tr>
              <a:tr h="215039">
                <a:tc>
                  <a:txBody>
                    <a:bodyPr/>
                    <a:lstStyle/>
                    <a:p>
                      <a:r>
                        <a:rPr kumimoji="1" lang="en-US" altLang="ja-JP" sz="1000" dirty="0"/>
                        <a:t>2021/12/15</a:t>
                      </a:r>
                      <a:endParaRPr kumimoji="1" lang="ja-JP" altLang="en-US" sz="1000" dirty="0">
                        <a:latin typeface="+mn-lt"/>
                      </a:endParaRPr>
                    </a:p>
                  </a:txBody>
                  <a:tcPr anchor="ctr"/>
                </a:tc>
                <a:tc>
                  <a:txBody>
                    <a:bodyPr/>
                    <a:lstStyle/>
                    <a:p>
                      <a:r>
                        <a:rPr kumimoji="1" lang="en-US" altLang="ja-JP" sz="1000" dirty="0"/>
                        <a:t>ETRI</a:t>
                      </a:r>
                      <a:endParaRPr kumimoji="1" lang="ja-JP" altLang="en-US" sz="1000" dirty="0">
                        <a:latin typeface="+mn-lt"/>
                      </a:endParaRPr>
                    </a:p>
                  </a:txBody>
                  <a:tcPr anchor="ctr"/>
                </a:tc>
                <a:extLst>
                  <a:ext uri="{0D108BD9-81ED-4DB2-BD59-A6C34878D82A}">
                    <a16:rowId xmlns:a16="http://schemas.microsoft.com/office/drawing/2014/main" val="2794214248"/>
                  </a:ext>
                </a:extLst>
              </a:tr>
              <a:tr h="215039">
                <a:tc>
                  <a:txBody>
                    <a:bodyPr/>
                    <a:lstStyle/>
                    <a:p>
                      <a:r>
                        <a:rPr kumimoji="1" lang="en-US" altLang="ja-JP" sz="1000" dirty="0"/>
                        <a:t>2022/01/24</a:t>
                      </a:r>
                      <a:endParaRPr kumimoji="1" lang="ja-JP" altLang="en-US" sz="1000" dirty="0">
                        <a:latin typeface="+mn-lt"/>
                      </a:endParaRPr>
                    </a:p>
                  </a:txBody>
                  <a:tcPr anchor="ctr"/>
                </a:tc>
                <a:tc>
                  <a:txBody>
                    <a:bodyPr/>
                    <a:lstStyle/>
                    <a:p>
                      <a:r>
                        <a:rPr kumimoji="1" lang="en-US" altLang="ja-JP" sz="1000" dirty="0" err="1"/>
                        <a:t>Kakaobank</a:t>
                      </a:r>
                      <a:endParaRPr kumimoji="1" lang="ja-JP" altLang="en-US" sz="1000" dirty="0">
                        <a:latin typeface="+mn-lt"/>
                      </a:endParaRPr>
                    </a:p>
                  </a:txBody>
                  <a:tcPr anchor="ctr"/>
                </a:tc>
                <a:extLst>
                  <a:ext uri="{0D108BD9-81ED-4DB2-BD59-A6C34878D82A}">
                    <a16:rowId xmlns:a16="http://schemas.microsoft.com/office/drawing/2014/main" val="540462212"/>
                  </a:ext>
                </a:extLst>
              </a:tr>
              <a:tr h="215039">
                <a:tc>
                  <a:txBody>
                    <a:bodyPr/>
                    <a:lstStyle/>
                    <a:p>
                      <a:r>
                        <a:rPr kumimoji="1" lang="en-US" altLang="ja-JP" sz="1000" dirty="0"/>
                        <a:t>2022/01/24</a:t>
                      </a:r>
                      <a:endParaRPr kumimoji="1" lang="ja-JP" altLang="en-US" sz="1000" dirty="0">
                        <a:latin typeface="+mn-lt"/>
                      </a:endParaRPr>
                    </a:p>
                  </a:txBody>
                  <a:tcPr anchor="ctr"/>
                </a:tc>
                <a:tc>
                  <a:txBody>
                    <a:bodyPr/>
                    <a:lstStyle/>
                    <a:p>
                      <a:r>
                        <a:rPr kumimoji="1" lang="en-US" altLang="ja-JP" sz="1000" dirty="0"/>
                        <a:t>Kakao</a:t>
                      </a:r>
                      <a:endParaRPr kumimoji="1" lang="ja-JP" altLang="en-US" sz="1000" dirty="0">
                        <a:latin typeface="+mn-lt"/>
                      </a:endParaRPr>
                    </a:p>
                  </a:txBody>
                  <a:tcPr anchor="ctr"/>
                </a:tc>
                <a:extLst>
                  <a:ext uri="{0D108BD9-81ED-4DB2-BD59-A6C34878D82A}">
                    <a16:rowId xmlns:a16="http://schemas.microsoft.com/office/drawing/2014/main" val="2390079455"/>
                  </a:ext>
                </a:extLst>
              </a:tr>
              <a:tr h="378716">
                <a:tc>
                  <a:txBody>
                    <a:bodyPr/>
                    <a:lstStyle/>
                    <a:p>
                      <a:r>
                        <a:rPr kumimoji="1" lang="en-US" altLang="ja-JP" sz="1000" dirty="0"/>
                        <a:t>2022/02/14</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00" dirty="0" err="1"/>
                        <a:t>GBase</a:t>
                      </a:r>
                      <a:r>
                        <a:rPr kumimoji="1" lang="en-US" altLang="ja-JP" sz="1000" dirty="0"/>
                        <a:t> 8a from General Data Technology Co., Ltd. (GBASE)</a:t>
                      </a:r>
                    </a:p>
                  </a:txBody>
                  <a:tcPr anchor="ctr"/>
                </a:tc>
                <a:extLst>
                  <a:ext uri="{0D108BD9-81ED-4DB2-BD59-A6C34878D82A}">
                    <a16:rowId xmlns:a16="http://schemas.microsoft.com/office/drawing/2014/main" val="3080294371"/>
                  </a:ext>
                </a:extLst>
              </a:tr>
              <a:tr h="14103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t>2022/02/14</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err="1"/>
                        <a:t>KingbaseES</a:t>
                      </a:r>
                      <a:r>
                        <a:rPr kumimoji="1" lang="en-US" altLang="ja-JP" sz="1000" dirty="0"/>
                        <a:t> V8 from CETC </a:t>
                      </a:r>
                      <a:r>
                        <a:rPr kumimoji="1" lang="en-US" altLang="ja-JP" sz="1000" dirty="0" err="1"/>
                        <a:t>Kingbase</a:t>
                      </a:r>
                      <a:endParaRPr kumimoji="1" lang="en-US" altLang="ja-JP" sz="1000" dirty="0"/>
                    </a:p>
                  </a:txBody>
                  <a:tcPr anchor="ctr"/>
                </a:tc>
                <a:extLst>
                  <a:ext uri="{0D108BD9-81ED-4DB2-BD59-A6C34878D82A}">
                    <a16:rowId xmlns:a16="http://schemas.microsoft.com/office/drawing/2014/main" val="2466994459"/>
                  </a:ext>
                </a:extLst>
              </a:tr>
              <a:tr h="349438">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t>2022/02/14</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err="1"/>
                        <a:t>Tidb</a:t>
                      </a:r>
                      <a:r>
                        <a:rPr kumimoji="1" lang="en-US" altLang="ja-JP" sz="1000" dirty="0"/>
                        <a:t> enterprise v4.0 from </a:t>
                      </a:r>
                      <a:r>
                        <a:rPr kumimoji="1" lang="en-US" altLang="ja-JP" sz="1000" dirty="0" err="1"/>
                        <a:t>PingCap</a:t>
                      </a:r>
                      <a:endParaRPr kumimoji="1" lang="ja-JP" altLang="en-US" sz="1000" dirty="0">
                        <a:latin typeface="+mn-lt"/>
                      </a:endParaRPr>
                    </a:p>
                  </a:txBody>
                  <a:tcPr anchor="ctr"/>
                </a:tc>
                <a:extLst>
                  <a:ext uri="{0D108BD9-81ED-4DB2-BD59-A6C34878D82A}">
                    <a16:rowId xmlns:a16="http://schemas.microsoft.com/office/drawing/2014/main" val="2494498816"/>
                  </a:ext>
                </a:extLst>
              </a:tr>
              <a:tr h="215039">
                <a:tc>
                  <a:txBody>
                    <a:bodyPr/>
                    <a:lstStyle/>
                    <a:p>
                      <a:r>
                        <a:rPr kumimoji="1" lang="en-US" altLang="ja-JP" sz="1000" dirty="0"/>
                        <a:t>2022/03/17</a:t>
                      </a:r>
                      <a:endParaRPr kumimoji="1" lang="ja-JP" altLang="en-US" sz="1000" dirty="0">
                        <a:latin typeface="+mn-lt"/>
                      </a:endParaRPr>
                    </a:p>
                  </a:txBody>
                  <a:tcPr anchor="ctr"/>
                </a:tc>
                <a:tc>
                  <a:txBody>
                    <a:bodyPr/>
                    <a:lstStyle/>
                    <a:p>
                      <a:r>
                        <a:rPr kumimoji="1" lang="en-US" altLang="ja-JP" sz="1000" dirty="0"/>
                        <a:t>BlackBerry</a:t>
                      </a:r>
                      <a:endParaRPr kumimoji="1" lang="ja-JP" altLang="en-US" sz="1000" dirty="0">
                        <a:latin typeface="+mn-lt"/>
                      </a:endParaRPr>
                    </a:p>
                  </a:txBody>
                  <a:tcPr anchor="ctr"/>
                </a:tc>
                <a:extLst>
                  <a:ext uri="{0D108BD9-81ED-4DB2-BD59-A6C34878D82A}">
                    <a16:rowId xmlns:a16="http://schemas.microsoft.com/office/drawing/2014/main" val="602886274"/>
                  </a:ext>
                </a:extLst>
              </a:tr>
              <a:tr h="215039">
                <a:tc>
                  <a:txBody>
                    <a:bodyPr/>
                    <a:lstStyle/>
                    <a:p>
                      <a:r>
                        <a:rPr kumimoji="1" lang="en-US" altLang="ja-JP" sz="1000" dirty="0"/>
                        <a:t>2022/03/28</a:t>
                      </a:r>
                      <a:endParaRPr kumimoji="1" lang="en-US" altLang="ja-JP" sz="1000" dirty="0">
                        <a:latin typeface="+mn-lt"/>
                      </a:endParaRPr>
                    </a:p>
                  </a:txBody>
                  <a:tcPr anchor="ctr"/>
                </a:tc>
                <a:tc>
                  <a:txBody>
                    <a:bodyPr/>
                    <a:lstStyle/>
                    <a:p>
                      <a:r>
                        <a:rPr kumimoji="1" lang="en-US" altLang="ja-JP" sz="1000" dirty="0" err="1"/>
                        <a:t>Revenera</a:t>
                      </a:r>
                      <a:endParaRPr kumimoji="1" lang="ja-JP" altLang="en-US" sz="1000" dirty="0">
                        <a:latin typeface="+mn-lt"/>
                      </a:endParaRPr>
                    </a:p>
                  </a:txBody>
                  <a:tcPr anchor="ctr"/>
                </a:tc>
                <a:extLst>
                  <a:ext uri="{0D108BD9-81ED-4DB2-BD59-A6C34878D82A}">
                    <a16:rowId xmlns:a16="http://schemas.microsoft.com/office/drawing/2014/main" val="3471951375"/>
                  </a:ext>
                </a:extLst>
              </a:tr>
              <a:tr h="215039">
                <a:tc>
                  <a:txBody>
                    <a:bodyPr/>
                    <a:lstStyle/>
                    <a:p>
                      <a:r>
                        <a:rPr kumimoji="1" lang="en-US" altLang="ja-JP" sz="1000" dirty="0"/>
                        <a:t>2022/03/28</a:t>
                      </a:r>
                      <a:endParaRPr kumimoji="1" lang="ja-JP" altLang="en-US" sz="1000" dirty="0">
                        <a:latin typeface="+mn-lt"/>
                      </a:endParaRPr>
                    </a:p>
                  </a:txBody>
                  <a:tcPr anchor="ctr"/>
                </a:tc>
                <a:tc>
                  <a:txBody>
                    <a:bodyPr/>
                    <a:lstStyle/>
                    <a:p>
                      <a:r>
                        <a:rPr kumimoji="1" lang="en-US" altLang="ja-JP" sz="1000" dirty="0"/>
                        <a:t>SAP</a:t>
                      </a:r>
                      <a:endParaRPr kumimoji="1" lang="ja-JP" altLang="en-US" sz="1000" dirty="0">
                        <a:latin typeface="+mn-lt"/>
                      </a:endParaRPr>
                    </a:p>
                  </a:txBody>
                  <a:tcPr anchor="ctr"/>
                </a:tc>
                <a:extLst>
                  <a:ext uri="{0D108BD9-81ED-4DB2-BD59-A6C34878D82A}">
                    <a16:rowId xmlns:a16="http://schemas.microsoft.com/office/drawing/2014/main" val="4157754537"/>
                  </a:ext>
                </a:extLst>
              </a:tr>
            </a:tbl>
          </a:graphicData>
        </a:graphic>
      </p:graphicFrame>
      <p:graphicFrame>
        <p:nvGraphicFramePr>
          <p:cNvPr id="51" name="表 7">
            <a:extLst>
              <a:ext uri="{FF2B5EF4-FFF2-40B4-BE49-F238E27FC236}">
                <a16:creationId xmlns:a16="http://schemas.microsoft.com/office/drawing/2014/main" id="{D499D961-93DA-4A35-B4CD-489E9679BD8E}"/>
              </a:ext>
            </a:extLst>
          </p:cNvPr>
          <p:cNvGraphicFramePr>
            <a:graphicFrameLocks noGrp="1"/>
          </p:cNvGraphicFramePr>
          <p:nvPr/>
        </p:nvGraphicFramePr>
        <p:xfrm>
          <a:off x="4879235" y="2483202"/>
          <a:ext cx="2340000" cy="3627120"/>
        </p:xfrm>
        <a:graphic>
          <a:graphicData uri="http://schemas.openxmlformats.org/drawingml/2006/table">
            <a:tbl>
              <a:tblPr firstRow="1" bandRow="1">
                <a:tableStyleId>{2D5ABB26-0587-4C30-8999-92F81FD0307C}</a:tableStyleId>
              </a:tblPr>
              <a:tblGrid>
                <a:gridCol w="859956">
                  <a:extLst>
                    <a:ext uri="{9D8B030D-6E8A-4147-A177-3AD203B41FA5}">
                      <a16:colId xmlns:a16="http://schemas.microsoft.com/office/drawing/2014/main" val="3035973476"/>
                    </a:ext>
                  </a:extLst>
                </a:gridCol>
                <a:gridCol w="1480044">
                  <a:extLst>
                    <a:ext uri="{9D8B030D-6E8A-4147-A177-3AD203B41FA5}">
                      <a16:colId xmlns:a16="http://schemas.microsoft.com/office/drawing/2014/main" val="2128274504"/>
                    </a:ext>
                  </a:extLst>
                </a:gridCol>
              </a:tblGrid>
              <a:tr h="175570">
                <a:tc>
                  <a:txBody>
                    <a:bodyPr/>
                    <a:lstStyle/>
                    <a:p>
                      <a:r>
                        <a:rPr kumimoji="1" lang="en-US" altLang="ja-JP" sz="1000" dirty="0"/>
                        <a:t>2022/04/06</a:t>
                      </a:r>
                      <a:endParaRPr kumimoji="1" lang="ja-JP" altLang="en-US" sz="1000" dirty="0">
                        <a:latin typeface="+mn-lt"/>
                      </a:endParaRPr>
                    </a:p>
                  </a:txBody>
                  <a:tcPr anchor="ctr"/>
                </a:tc>
                <a:tc>
                  <a:txBody>
                    <a:bodyPr/>
                    <a:lstStyle/>
                    <a:p>
                      <a:r>
                        <a:rPr kumimoji="1" lang="en-US" altLang="ja-JP" sz="1000" dirty="0"/>
                        <a:t>TOSHIBA</a:t>
                      </a:r>
                    </a:p>
                  </a:txBody>
                  <a:tcPr anchor="ctr"/>
                </a:tc>
                <a:extLst>
                  <a:ext uri="{0D108BD9-81ED-4DB2-BD59-A6C34878D82A}">
                    <a16:rowId xmlns:a16="http://schemas.microsoft.com/office/drawing/2014/main" val="2794214248"/>
                  </a:ext>
                </a:extLst>
              </a:tr>
              <a:tr h="175570">
                <a:tc>
                  <a:txBody>
                    <a:bodyPr/>
                    <a:lstStyle/>
                    <a:p>
                      <a:r>
                        <a:rPr kumimoji="1" lang="en-US" altLang="ja-JP" sz="1000" dirty="0">
                          <a:latin typeface="+mn-lt"/>
                        </a:rPr>
                        <a:t>2022/05/24</a:t>
                      </a:r>
                      <a:endParaRPr kumimoji="1" lang="ja-JP" altLang="en-US" sz="1000" dirty="0">
                        <a:latin typeface="+mn-lt"/>
                      </a:endParaRPr>
                    </a:p>
                  </a:txBody>
                  <a:tcPr anchor="ctr"/>
                </a:tc>
                <a:tc>
                  <a:txBody>
                    <a:bodyPr/>
                    <a:lstStyle/>
                    <a:p>
                      <a:r>
                        <a:rPr kumimoji="1" lang="en-US" altLang="ja-JP" sz="1000" dirty="0">
                          <a:latin typeface="+mn-lt"/>
                        </a:rPr>
                        <a:t>ZTE</a:t>
                      </a:r>
                      <a:endParaRPr kumimoji="1" lang="ja-JP" altLang="en-US" sz="1000" dirty="0">
                        <a:latin typeface="+mn-lt"/>
                      </a:endParaRPr>
                    </a:p>
                  </a:txBody>
                  <a:tcPr anchor="ctr"/>
                </a:tc>
                <a:extLst>
                  <a:ext uri="{0D108BD9-81ED-4DB2-BD59-A6C34878D82A}">
                    <a16:rowId xmlns:a16="http://schemas.microsoft.com/office/drawing/2014/main" val="2494498816"/>
                  </a:ext>
                </a:extLst>
              </a:tr>
              <a:tr h="1755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2022/07/13</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Samsung SDS</a:t>
                      </a:r>
                    </a:p>
                  </a:txBody>
                  <a:tcPr anchor="ctr"/>
                </a:tc>
                <a:extLst>
                  <a:ext uri="{0D108BD9-81ED-4DB2-BD59-A6C34878D82A}">
                    <a16:rowId xmlns:a16="http://schemas.microsoft.com/office/drawing/2014/main" val="310194859"/>
                  </a:ext>
                </a:extLst>
              </a:tr>
              <a:tr h="175570">
                <a:tc>
                  <a:txBody>
                    <a:bodyPr/>
                    <a:lstStyle/>
                    <a:p>
                      <a:r>
                        <a:rPr kumimoji="1" lang="en-US" altLang="ja-JP" sz="1000" dirty="0">
                          <a:latin typeface="+mn-lt"/>
                        </a:rPr>
                        <a:t>2022/08/01</a:t>
                      </a:r>
                      <a:endParaRPr kumimoji="1" lang="ja-JP" altLang="en-US" sz="1000" dirty="0">
                        <a:latin typeface="+mn-lt"/>
                      </a:endParaRPr>
                    </a:p>
                  </a:txBody>
                  <a:tcPr anchor="ctr"/>
                </a:tc>
                <a:tc>
                  <a:txBody>
                    <a:bodyPr/>
                    <a:lstStyle/>
                    <a:p>
                      <a:r>
                        <a:rPr kumimoji="1" lang="en-US" altLang="ja-JP" sz="1000" dirty="0" err="1">
                          <a:latin typeface="+mn-lt"/>
                        </a:rPr>
                        <a:t>KKCompany</a:t>
                      </a:r>
                      <a:endParaRPr kumimoji="1" lang="ja-JP" altLang="en-US" sz="1000" dirty="0">
                        <a:latin typeface="+mn-lt"/>
                      </a:endParaRPr>
                    </a:p>
                  </a:txBody>
                  <a:tcPr anchor="ctr"/>
                </a:tc>
                <a:extLst>
                  <a:ext uri="{0D108BD9-81ED-4DB2-BD59-A6C34878D82A}">
                    <a16:rowId xmlns:a16="http://schemas.microsoft.com/office/drawing/2014/main" val="4112358513"/>
                  </a:ext>
                </a:extLst>
              </a:tr>
              <a:tr h="285302">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Hyundai Motor Company</a:t>
                      </a:r>
                      <a:endParaRPr kumimoji="1" lang="ja-JP" altLang="en-US" sz="1000" dirty="0">
                        <a:latin typeface="+mn-lt"/>
                      </a:endParaRPr>
                    </a:p>
                  </a:txBody>
                  <a:tcPr anchor="ctr"/>
                </a:tc>
                <a:extLst>
                  <a:ext uri="{0D108BD9-81ED-4DB2-BD59-A6C34878D82A}">
                    <a16:rowId xmlns:a16="http://schemas.microsoft.com/office/drawing/2014/main" val="1810950125"/>
                  </a:ext>
                </a:extLst>
              </a:tr>
              <a:tr h="175570">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Kia</a:t>
                      </a:r>
                      <a:endParaRPr kumimoji="1" lang="ja-JP" altLang="en-US" sz="1000" dirty="0">
                        <a:latin typeface="+mn-lt"/>
                      </a:endParaRPr>
                    </a:p>
                  </a:txBody>
                  <a:tcPr anchor="ctr"/>
                </a:tc>
                <a:extLst>
                  <a:ext uri="{0D108BD9-81ED-4DB2-BD59-A6C34878D82A}">
                    <a16:rowId xmlns:a16="http://schemas.microsoft.com/office/drawing/2014/main" val="1534101355"/>
                  </a:ext>
                </a:extLst>
              </a:tr>
              <a:tr h="175570">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Hyundai </a:t>
                      </a:r>
                      <a:r>
                        <a:rPr kumimoji="1" lang="en-US" altLang="ja-JP" sz="1000" dirty="0" err="1">
                          <a:latin typeface="+mn-lt"/>
                        </a:rPr>
                        <a:t>Mobis</a:t>
                      </a:r>
                      <a:endParaRPr kumimoji="1" lang="ja-JP" altLang="en-US" sz="1000" dirty="0">
                        <a:latin typeface="+mn-lt"/>
                      </a:endParaRPr>
                    </a:p>
                  </a:txBody>
                  <a:tcPr anchor="ctr"/>
                </a:tc>
                <a:extLst>
                  <a:ext uri="{0D108BD9-81ED-4DB2-BD59-A6C34878D82A}">
                    <a16:rowId xmlns:a16="http://schemas.microsoft.com/office/drawing/2014/main" val="135336534"/>
                  </a:ext>
                </a:extLst>
              </a:tr>
              <a:tr h="175570">
                <a:tc>
                  <a:txBody>
                    <a:bodyPr/>
                    <a:lstStyle/>
                    <a:p>
                      <a:r>
                        <a:rPr kumimoji="1" lang="en-US" altLang="ja-JP" sz="1000" dirty="0">
                          <a:latin typeface="+mn-lt"/>
                        </a:rPr>
                        <a:t>2022/08/16</a:t>
                      </a:r>
                      <a:endParaRPr kumimoji="1" lang="ja-JP" altLang="en-US" sz="1000" dirty="0">
                        <a:latin typeface="+mn-lt"/>
                      </a:endParaRPr>
                    </a:p>
                  </a:txBody>
                  <a:tcPr anchor="ctr"/>
                </a:tc>
                <a:tc>
                  <a:txBody>
                    <a:bodyPr/>
                    <a:lstStyle/>
                    <a:p>
                      <a:r>
                        <a:rPr kumimoji="1" lang="en-US" altLang="ja-JP" sz="1000" dirty="0">
                          <a:latin typeface="+mn-lt"/>
                        </a:rPr>
                        <a:t>Hyundai </a:t>
                      </a:r>
                      <a:r>
                        <a:rPr kumimoji="1" lang="en-US" altLang="ja-JP" sz="1000" dirty="0" err="1">
                          <a:latin typeface="+mn-lt"/>
                        </a:rPr>
                        <a:t>Autoever</a:t>
                      </a:r>
                      <a:r>
                        <a:rPr kumimoji="1" lang="en-US" altLang="ja-JP" sz="1000" dirty="0">
                          <a:latin typeface="+mn-lt"/>
                        </a:rPr>
                        <a:t> </a:t>
                      </a:r>
                      <a:endParaRPr kumimoji="1" lang="ja-JP" altLang="en-US" sz="1000" dirty="0">
                        <a:latin typeface="+mn-lt"/>
                      </a:endParaRPr>
                    </a:p>
                  </a:txBody>
                  <a:tcPr anchor="ctr"/>
                </a:tc>
                <a:extLst>
                  <a:ext uri="{0D108BD9-81ED-4DB2-BD59-A6C34878D82A}">
                    <a16:rowId xmlns:a16="http://schemas.microsoft.com/office/drawing/2014/main" val="2786231860"/>
                  </a:ext>
                </a:extLst>
              </a:tr>
              <a:tr h="175570">
                <a:tc>
                  <a:txBody>
                    <a:bodyPr/>
                    <a:lstStyle/>
                    <a:p>
                      <a:r>
                        <a:rPr kumimoji="1" lang="en-US" altLang="ja-JP" sz="1000" dirty="0">
                          <a:latin typeface="+mn-lt"/>
                        </a:rPr>
                        <a:t>2022/11/04</a:t>
                      </a:r>
                      <a:endParaRPr kumimoji="1" lang="ja-JP" altLang="en-US" sz="1000" dirty="0">
                        <a:latin typeface="+mn-lt"/>
                      </a:endParaRPr>
                    </a:p>
                  </a:txBody>
                  <a:tcPr anchor="ctr"/>
                </a:tc>
                <a:tc>
                  <a:txBody>
                    <a:bodyPr/>
                    <a:lstStyle/>
                    <a:p>
                      <a:r>
                        <a:rPr kumimoji="1" lang="en-US" altLang="ja-JP" sz="1000" dirty="0">
                          <a:latin typeface="+mn-lt"/>
                        </a:rPr>
                        <a:t>NAVER</a:t>
                      </a:r>
                    </a:p>
                  </a:txBody>
                  <a:tcPr anchor="ctr"/>
                </a:tc>
                <a:extLst>
                  <a:ext uri="{0D108BD9-81ED-4DB2-BD59-A6C34878D82A}">
                    <a16:rowId xmlns:a16="http://schemas.microsoft.com/office/drawing/2014/main" val="12704952"/>
                  </a:ext>
                </a:extLst>
              </a:tr>
              <a:tr h="1755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000" dirty="0">
                          <a:latin typeface="+mn-lt"/>
                        </a:rPr>
                        <a:t>2022/11/11</a:t>
                      </a:r>
                      <a:endParaRPr kumimoji="1" lang="ja-JP" altLang="en-US" sz="1000" dirty="0">
                        <a:latin typeface="+mn-lt"/>
                      </a:endParaRPr>
                    </a:p>
                  </a:txBody>
                  <a:tcPr anchor="ctr"/>
                </a:tc>
                <a:tc>
                  <a:txBody>
                    <a:bodyPr/>
                    <a:lstStyle/>
                    <a:p>
                      <a:r>
                        <a:rPr kumimoji="1" lang="en-US" altLang="ja-JP" sz="1000" dirty="0">
                          <a:latin typeface="+mn-lt"/>
                        </a:rPr>
                        <a:t>Fujitsu</a:t>
                      </a:r>
                    </a:p>
                  </a:txBody>
                  <a:tcPr anchor="ctr"/>
                </a:tc>
                <a:extLst>
                  <a:ext uri="{0D108BD9-81ED-4DB2-BD59-A6C34878D82A}">
                    <a16:rowId xmlns:a16="http://schemas.microsoft.com/office/drawing/2014/main" val="1370710120"/>
                  </a:ext>
                </a:extLst>
              </a:tr>
              <a:tr h="175570">
                <a:tc>
                  <a:txBody>
                    <a:bodyPr/>
                    <a:lstStyle/>
                    <a:p>
                      <a:r>
                        <a:rPr kumimoji="1" lang="en-US" altLang="ja-JP" sz="1000" dirty="0">
                          <a:latin typeface="+mn-lt"/>
                        </a:rPr>
                        <a:t>2022/12/06</a:t>
                      </a:r>
                      <a:endParaRPr kumimoji="1" lang="ja-JP" altLang="en-US" sz="1000" dirty="0">
                        <a:latin typeface="+mn-lt"/>
                      </a:endParaRPr>
                    </a:p>
                  </a:txBody>
                  <a:tcPr anchor="ctr"/>
                </a:tc>
                <a:tc>
                  <a:txBody>
                    <a:bodyPr/>
                    <a:lstStyle/>
                    <a:p>
                      <a:r>
                        <a:rPr kumimoji="1" lang="en-US" altLang="ja-JP" sz="1000" dirty="0">
                          <a:latin typeface="+mn-lt"/>
                        </a:rPr>
                        <a:t>Google</a:t>
                      </a:r>
                      <a:endParaRPr kumimoji="1" lang="ja-JP" altLang="en-US" sz="1000" dirty="0">
                        <a:latin typeface="+mn-lt"/>
                      </a:endParaRPr>
                    </a:p>
                  </a:txBody>
                  <a:tcPr anchor="ctr"/>
                </a:tc>
                <a:extLst>
                  <a:ext uri="{0D108BD9-81ED-4DB2-BD59-A6C34878D82A}">
                    <a16:rowId xmlns:a16="http://schemas.microsoft.com/office/drawing/2014/main" val="2690574947"/>
                  </a:ext>
                </a:extLst>
              </a:tr>
              <a:tr h="175570">
                <a:tc>
                  <a:txBody>
                    <a:bodyPr/>
                    <a:lstStyle/>
                    <a:p>
                      <a:r>
                        <a:rPr kumimoji="1" lang="en-US" altLang="ja-JP" sz="1000" dirty="0">
                          <a:latin typeface="+mn-lt"/>
                        </a:rPr>
                        <a:t>2023/03/31</a:t>
                      </a:r>
                      <a:endParaRPr kumimoji="1" lang="ja-JP" altLang="en-US" sz="1000" dirty="0">
                        <a:latin typeface="+mn-lt"/>
                      </a:endParaRPr>
                    </a:p>
                  </a:txBody>
                  <a:tcPr anchor="ctr"/>
                </a:tc>
                <a:tc>
                  <a:txBody>
                    <a:bodyPr/>
                    <a:lstStyle/>
                    <a:p>
                      <a:r>
                        <a:rPr kumimoji="1" lang="en-US" altLang="ja-JP" sz="1000" dirty="0">
                          <a:latin typeface="+mn-lt"/>
                        </a:rPr>
                        <a:t>Socionext</a:t>
                      </a:r>
                    </a:p>
                  </a:txBody>
                  <a:tcPr anchor="ctr"/>
                </a:tc>
                <a:extLst>
                  <a:ext uri="{0D108BD9-81ED-4DB2-BD59-A6C34878D82A}">
                    <a16:rowId xmlns:a16="http://schemas.microsoft.com/office/drawing/2014/main" val="1021201248"/>
                  </a:ext>
                </a:extLst>
              </a:tr>
              <a:tr h="175570">
                <a:tc>
                  <a:txBody>
                    <a:bodyPr/>
                    <a:lstStyle/>
                    <a:p>
                      <a:r>
                        <a:rPr kumimoji="1" lang="en-US" altLang="ja-JP" sz="1000" dirty="0">
                          <a:latin typeface="+mn-lt"/>
                        </a:rPr>
                        <a:t>2023/Apr</a:t>
                      </a:r>
                      <a:endParaRPr kumimoji="1" lang="ja-JP" altLang="en-US" sz="1000" dirty="0">
                        <a:latin typeface="+mn-lt"/>
                      </a:endParaRPr>
                    </a:p>
                  </a:txBody>
                  <a:tcPr anchor="ctr"/>
                </a:tc>
                <a:tc>
                  <a:txBody>
                    <a:bodyPr/>
                    <a:lstStyle/>
                    <a:p>
                      <a:r>
                        <a:rPr kumimoji="1" lang="en-US" altLang="ja-JP" sz="1000" dirty="0">
                          <a:latin typeface="+mn-lt"/>
                        </a:rPr>
                        <a:t>China Mobile</a:t>
                      </a:r>
                      <a:r>
                        <a:rPr kumimoji="1" lang="ja-JP" altLang="en-US" sz="1000" dirty="0">
                          <a:latin typeface="+mn-lt"/>
                        </a:rPr>
                        <a:t>、</a:t>
                      </a:r>
                      <a:r>
                        <a:rPr kumimoji="1" lang="en-US" altLang="ja-JP" sz="1000" dirty="0">
                          <a:latin typeface="+mn-lt"/>
                        </a:rPr>
                        <a:t>Alibaba</a:t>
                      </a:r>
                      <a:r>
                        <a:rPr kumimoji="1" lang="ja-JP" altLang="en-US" sz="1000" dirty="0">
                          <a:latin typeface="+mn-lt"/>
                        </a:rPr>
                        <a:t>、</a:t>
                      </a:r>
                      <a:r>
                        <a:rPr kumimoji="1" lang="en-US" altLang="ja-JP" sz="1000" dirty="0">
                          <a:latin typeface="+mn-lt"/>
                        </a:rPr>
                        <a:t>Cloudera</a:t>
                      </a:r>
                      <a:r>
                        <a:rPr kumimoji="1" lang="ja-JP" altLang="en-US" sz="1000" dirty="0">
                          <a:latin typeface="+mn-lt"/>
                        </a:rPr>
                        <a:t>、</a:t>
                      </a:r>
                      <a:r>
                        <a:rPr kumimoji="1" lang="en-US" altLang="ja-JP" sz="1000" dirty="0">
                          <a:latin typeface="+mn-lt"/>
                        </a:rPr>
                        <a:t>SAIC X-ONE</a:t>
                      </a:r>
                      <a:r>
                        <a:rPr kumimoji="1" lang="ja-JP" altLang="en-US" sz="1000" dirty="0">
                          <a:latin typeface="+mn-lt"/>
                        </a:rPr>
                        <a:t>、</a:t>
                      </a:r>
                      <a:r>
                        <a:rPr kumimoji="1" lang="en-US" altLang="ja-JP" sz="1000" dirty="0" err="1">
                          <a:latin typeface="+mn-lt"/>
                        </a:rPr>
                        <a:t>ByteDance</a:t>
                      </a:r>
                      <a:endParaRPr kumimoji="1" lang="en-US" altLang="ja-JP" sz="1000" dirty="0">
                        <a:latin typeface="+mn-lt"/>
                      </a:endParaRPr>
                    </a:p>
                  </a:txBody>
                  <a:tcPr anchor="ctr"/>
                </a:tc>
                <a:extLst>
                  <a:ext uri="{0D108BD9-81ED-4DB2-BD59-A6C34878D82A}">
                    <a16:rowId xmlns:a16="http://schemas.microsoft.com/office/drawing/2014/main" val="2795693782"/>
                  </a:ext>
                </a:extLst>
              </a:tr>
            </a:tbl>
          </a:graphicData>
        </a:graphic>
      </p:graphicFrame>
      <p:sp>
        <p:nvSpPr>
          <p:cNvPr id="3" name="フッター プレースホルダー 2">
            <a:extLst>
              <a:ext uri="{FF2B5EF4-FFF2-40B4-BE49-F238E27FC236}">
                <a16:creationId xmlns:a16="http://schemas.microsoft.com/office/drawing/2014/main" id="{AA34A4C6-0337-4E9A-8146-640464B31531}"/>
              </a:ext>
            </a:extLst>
          </p:cNvPr>
          <p:cNvSpPr>
            <a:spLocks noGrp="1"/>
          </p:cNvSpPr>
          <p:nvPr>
            <p:ph type="ftr" sz="quarter" idx="3"/>
          </p:nvPr>
        </p:nvSpPr>
        <p:spPr/>
        <p:txBody>
          <a:bodyPr/>
          <a:lstStyle/>
          <a:p>
            <a:pPr algn="l"/>
            <a:r>
              <a:rPr lang="en-US" altLang="ja-JP"/>
              <a:t>OpenChain Japan Work Group</a:t>
            </a:r>
            <a:endParaRPr lang="ja-JP" altLang="en-US" dirty="0"/>
          </a:p>
        </p:txBody>
      </p:sp>
      <p:graphicFrame>
        <p:nvGraphicFramePr>
          <p:cNvPr id="8" name="表 7">
            <a:extLst>
              <a:ext uri="{FF2B5EF4-FFF2-40B4-BE49-F238E27FC236}">
                <a16:creationId xmlns:a16="http://schemas.microsoft.com/office/drawing/2014/main" id="{97FB9696-743B-50DC-1A0F-BAA0EE0F3EA0}"/>
              </a:ext>
            </a:extLst>
          </p:cNvPr>
          <p:cNvGraphicFramePr>
            <a:graphicFrameLocks noGrp="1"/>
          </p:cNvGraphicFramePr>
          <p:nvPr>
            <p:extLst>
              <p:ext uri="{D42A27DB-BD31-4B8C-83A1-F6EECF244321}">
                <p14:modId xmlns:p14="http://schemas.microsoft.com/office/powerpoint/2010/main" val="4274450811"/>
              </p:ext>
            </p:extLst>
          </p:nvPr>
        </p:nvGraphicFramePr>
        <p:xfrm>
          <a:off x="7201827" y="2483202"/>
          <a:ext cx="2340000" cy="3870960"/>
        </p:xfrm>
        <a:graphic>
          <a:graphicData uri="http://schemas.openxmlformats.org/drawingml/2006/table">
            <a:tbl>
              <a:tblPr firstRow="1" bandRow="1">
                <a:tableStyleId>{2D5ABB26-0587-4C30-8999-92F81FD0307C}</a:tableStyleId>
              </a:tblPr>
              <a:tblGrid>
                <a:gridCol w="874411">
                  <a:extLst>
                    <a:ext uri="{9D8B030D-6E8A-4147-A177-3AD203B41FA5}">
                      <a16:colId xmlns:a16="http://schemas.microsoft.com/office/drawing/2014/main" val="3035973476"/>
                    </a:ext>
                  </a:extLst>
                </a:gridCol>
                <a:gridCol w="1465589">
                  <a:extLst>
                    <a:ext uri="{9D8B030D-6E8A-4147-A177-3AD203B41FA5}">
                      <a16:colId xmlns:a16="http://schemas.microsoft.com/office/drawing/2014/main" val="2128274504"/>
                    </a:ext>
                  </a:extLst>
                </a:gridCol>
              </a:tblGrid>
              <a:tr h="203385">
                <a:tc>
                  <a:txBody>
                    <a:bodyPr/>
                    <a:lstStyle/>
                    <a:p>
                      <a:r>
                        <a:rPr kumimoji="1" lang="en-US" altLang="ja-JP" sz="1000" dirty="0">
                          <a:latin typeface="+mn-lt"/>
                        </a:rPr>
                        <a:t>2023/06/27</a:t>
                      </a:r>
                      <a:endParaRPr kumimoji="1" lang="ja-JP" altLang="en-US" sz="1000" dirty="0">
                        <a:latin typeface="+mn-lt"/>
                      </a:endParaRPr>
                    </a:p>
                  </a:txBody>
                  <a:tcPr anchor="ctr"/>
                </a:tc>
                <a:tc>
                  <a:txBody>
                    <a:bodyPr/>
                    <a:lstStyle/>
                    <a:p>
                      <a:r>
                        <a:rPr kumimoji="1" lang="en-US" altLang="ja-JP" sz="1000" dirty="0" err="1">
                          <a:latin typeface="+mn-lt"/>
                        </a:rPr>
                        <a:t>xFusion</a:t>
                      </a:r>
                      <a:r>
                        <a:rPr kumimoji="1" lang="en-US" altLang="ja-JP" sz="1000" dirty="0">
                          <a:latin typeface="+mn-lt"/>
                        </a:rPr>
                        <a:t> (100</a:t>
                      </a:r>
                      <a:r>
                        <a:rPr kumimoji="1" lang="ja-JP" altLang="en-US" sz="1000" dirty="0">
                          <a:latin typeface="+mn-lt"/>
                        </a:rPr>
                        <a:t>社目</a:t>
                      </a:r>
                      <a:r>
                        <a:rPr kumimoji="1" lang="en-US" altLang="ja-JP" sz="1000" dirty="0">
                          <a:latin typeface="+mn-lt"/>
                        </a:rPr>
                        <a:t>)</a:t>
                      </a:r>
                    </a:p>
                  </a:txBody>
                  <a:tcPr anchor="ctr"/>
                </a:tc>
                <a:extLst>
                  <a:ext uri="{0D108BD9-81ED-4DB2-BD59-A6C34878D82A}">
                    <a16:rowId xmlns:a16="http://schemas.microsoft.com/office/drawing/2014/main" val="495662092"/>
                  </a:ext>
                </a:extLst>
              </a:tr>
              <a:tr h="203385">
                <a:tc>
                  <a:txBody>
                    <a:bodyPr/>
                    <a:lstStyle/>
                    <a:p>
                      <a:r>
                        <a:rPr kumimoji="1" lang="en-US" altLang="ja-JP" sz="1000" dirty="0">
                          <a:latin typeface="+mn-lt"/>
                        </a:rPr>
                        <a:t>2023/07/05</a:t>
                      </a:r>
                      <a:endParaRPr kumimoji="1" lang="ja-JP" altLang="en-US" sz="1000" dirty="0">
                        <a:latin typeface="+mn-lt"/>
                      </a:endParaRPr>
                    </a:p>
                  </a:txBody>
                  <a:tcPr anchor="ctr"/>
                </a:tc>
                <a:tc>
                  <a:txBody>
                    <a:bodyPr/>
                    <a:lstStyle/>
                    <a:p>
                      <a:r>
                        <a:rPr kumimoji="1" lang="en-US" altLang="ja-JP" sz="1000" dirty="0">
                          <a:latin typeface="+mn-lt"/>
                        </a:rPr>
                        <a:t>LINE</a:t>
                      </a:r>
                    </a:p>
                  </a:txBody>
                  <a:tcPr anchor="ctr"/>
                </a:tc>
                <a:extLst>
                  <a:ext uri="{0D108BD9-81ED-4DB2-BD59-A6C34878D82A}">
                    <a16:rowId xmlns:a16="http://schemas.microsoft.com/office/drawing/2014/main" val="878133961"/>
                  </a:ext>
                </a:extLst>
              </a:tr>
              <a:tr h="203385">
                <a:tc>
                  <a:txBody>
                    <a:bodyPr/>
                    <a:lstStyle/>
                    <a:p>
                      <a:r>
                        <a:rPr kumimoji="1" lang="en-US" altLang="ja-JP" sz="1000" dirty="0">
                          <a:latin typeface="+mn-lt"/>
                        </a:rPr>
                        <a:t>2023/07/27</a:t>
                      </a:r>
                      <a:endParaRPr kumimoji="1" lang="ja-JP" altLang="en-US" sz="1000" dirty="0">
                        <a:latin typeface="+mn-lt"/>
                      </a:endParaRPr>
                    </a:p>
                  </a:txBody>
                  <a:tcPr anchor="ctr"/>
                </a:tc>
                <a:tc>
                  <a:txBody>
                    <a:bodyPr/>
                    <a:lstStyle/>
                    <a:p>
                      <a:r>
                        <a:rPr kumimoji="1" lang="en-US" altLang="ja-JP" sz="1000" dirty="0" err="1">
                          <a:latin typeface="+mn-lt"/>
                        </a:rPr>
                        <a:t>Collabora</a:t>
                      </a:r>
                      <a:endParaRPr kumimoji="1" lang="en-US" altLang="ja-JP" sz="1000" dirty="0">
                        <a:latin typeface="+mn-lt"/>
                      </a:endParaRPr>
                    </a:p>
                  </a:txBody>
                  <a:tcPr anchor="ctr"/>
                </a:tc>
                <a:extLst>
                  <a:ext uri="{0D108BD9-81ED-4DB2-BD59-A6C34878D82A}">
                    <a16:rowId xmlns:a16="http://schemas.microsoft.com/office/drawing/2014/main" val="533602561"/>
                  </a:ext>
                </a:extLst>
              </a:tr>
              <a:tr h="203385">
                <a:tc>
                  <a:txBody>
                    <a:bodyPr/>
                    <a:lstStyle/>
                    <a:p>
                      <a:r>
                        <a:rPr kumimoji="1" lang="en-US" altLang="ja-JP" sz="1000" dirty="0">
                          <a:latin typeface="+mn-lt"/>
                        </a:rPr>
                        <a:t>2023/10/04</a:t>
                      </a:r>
                      <a:endParaRPr kumimoji="1" lang="ja-JP" altLang="en-US" sz="1000" dirty="0">
                        <a:latin typeface="+mn-lt"/>
                      </a:endParaRPr>
                    </a:p>
                  </a:txBody>
                  <a:tcPr anchor="ctr"/>
                </a:tc>
                <a:tc>
                  <a:txBody>
                    <a:bodyPr/>
                    <a:lstStyle/>
                    <a:p>
                      <a:r>
                        <a:rPr kumimoji="1" lang="en-US" altLang="ja-JP" sz="1000" dirty="0">
                          <a:latin typeface="+mn-lt"/>
                        </a:rPr>
                        <a:t>Bobble AI</a:t>
                      </a:r>
                    </a:p>
                  </a:txBody>
                  <a:tcPr anchor="ctr"/>
                </a:tc>
                <a:extLst>
                  <a:ext uri="{0D108BD9-81ED-4DB2-BD59-A6C34878D82A}">
                    <a16:rowId xmlns:a16="http://schemas.microsoft.com/office/drawing/2014/main" val="152729664"/>
                  </a:ext>
                </a:extLst>
              </a:tr>
              <a:tr h="203385">
                <a:tc>
                  <a:txBody>
                    <a:bodyPr/>
                    <a:lstStyle/>
                    <a:p>
                      <a:r>
                        <a:rPr kumimoji="1" lang="en-US" altLang="ja-JP" sz="1000" dirty="0">
                          <a:latin typeface="+mn-lt"/>
                        </a:rPr>
                        <a:t>2023/11/02</a:t>
                      </a:r>
                      <a:endParaRPr kumimoji="1" lang="ja-JP" altLang="en-US" sz="1000" dirty="0">
                        <a:latin typeface="+mn-lt"/>
                      </a:endParaRPr>
                    </a:p>
                  </a:txBody>
                  <a:tcPr anchor="ctr"/>
                </a:tc>
                <a:tc>
                  <a:txBody>
                    <a:bodyPr/>
                    <a:lstStyle/>
                    <a:p>
                      <a:r>
                        <a:rPr kumimoji="1" lang="en-US" altLang="ja-JP" sz="1000" dirty="0" err="1">
                          <a:latin typeface="+mn-lt"/>
                        </a:rPr>
                        <a:t>Vectorverse</a:t>
                      </a:r>
                      <a:endParaRPr kumimoji="1" lang="en-US" altLang="ja-JP" sz="1000" dirty="0">
                        <a:latin typeface="+mn-lt"/>
                      </a:endParaRPr>
                    </a:p>
                  </a:txBody>
                  <a:tcPr anchor="ctr"/>
                </a:tc>
                <a:extLst>
                  <a:ext uri="{0D108BD9-81ED-4DB2-BD59-A6C34878D82A}">
                    <a16:rowId xmlns:a16="http://schemas.microsoft.com/office/drawing/2014/main" val="3239373321"/>
                  </a:ext>
                </a:extLst>
              </a:tr>
              <a:tr h="203385">
                <a:tc>
                  <a:txBody>
                    <a:bodyPr/>
                    <a:lstStyle/>
                    <a:p>
                      <a:r>
                        <a:rPr kumimoji="1" lang="en-US" altLang="ja-JP" sz="1000" dirty="0">
                          <a:latin typeface="+mn-lt"/>
                        </a:rPr>
                        <a:t>2023/11/07</a:t>
                      </a:r>
                      <a:endParaRPr kumimoji="1" lang="ja-JP" altLang="en-US" sz="1000" dirty="0">
                        <a:latin typeface="+mn-lt"/>
                      </a:endParaRPr>
                    </a:p>
                  </a:txBody>
                  <a:tcPr anchor="ctr"/>
                </a:tc>
                <a:tc>
                  <a:txBody>
                    <a:bodyPr/>
                    <a:lstStyle/>
                    <a:p>
                      <a:r>
                        <a:rPr kumimoji="1" lang="en-US" altLang="ja-JP" sz="1000" dirty="0">
                          <a:latin typeface="+mn-lt"/>
                        </a:rPr>
                        <a:t>Korea Telecom</a:t>
                      </a:r>
                    </a:p>
                  </a:txBody>
                  <a:tcPr anchor="ctr"/>
                </a:tc>
                <a:extLst>
                  <a:ext uri="{0D108BD9-81ED-4DB2-BD59-A6C34878D82A}">
                    <a16:rowId xmlns:a16="http://schemas.microsoft.com/office/drawing/2014/main" val="1781717628"/>
                  </a:ext>
                </a:extLst>
              </a:tr>
              <a:tr h="203385">
                <a:tc>
                  <a:txBody>
                    <a:bodyPr/>
                    <a:lstStyle/>
                    <a:p>
                      <a:r>
                        <a:rPr kumimoji="1" lang="en-US" altLang="ja-JP" sz="1000" dirty="0">
                          <a:latin typeface="+mn-lt"/>
                        </a:rPr>
                        <a:t>2023/11/12</a:t>
                      </a:r>
                      <a:endParaRPr kumimoji="1" lang="ja-JP" altLang="en-US" sz="1000" dirty="0">
                        <a:latin typeface="+mn-lt"/>
                      </a:endParaRPr>
                    </a:p>
                  </a:txBody>
                  <a:tcPr anchor="ctr"/>
                </a:tc>
                <a:tc>
                  <a:txBody>
                    <a:bodyPr/>
                    <a:lstStyle/>
                    <a:p>
                      <a:r>
                        <a:rPr kumimoji="1" lang="en-US" altLang="ja-JP" sz="1000" dirty="0" err="1">
                          <a:latin typeface="+mn-lt"/>
                        </a:rPr>
                        <a:t>LSware</a:t>
                      </a:r>
                      <a:endParaRPr kumimoji="1" lang="en-US" altLang="ja-JP" sz="1000" dirty="0">
                        <a:latin typeface="+mn-lt"/>
                      </a:endParaRPr>
                    </a:p>
                  </a:txBody>
                  <a:tcPr anchor="ctr"/>
                </a:tc>
                <a:extLst>
                  <a:ext uri="{0D108BD9-81ED-4DB2-BD59-A6C34878D82A}">
                    <a16:rowId xmlns:a16="http://schemas.microsoft.com/office/drawing/2014/main" val="49246896"/>
                  </a:ext>
                </a:extLst>
              </a:tr>
              <a:tr h="203385">
                <a:tc>
                  <a:txBody>
                    <a:bodyPr/>
                    <a:lstStyle/>
                    <a:p>
                      <a:r>
                        <a:rPr kumimoji="1" lang="en-US" altLang="ja-JP" sz="1000" dirty="0">
                          <a:latin typeface="+mn-lt"/>
                        </a:rPr>
                        <a:t>2023/12/06</a:t>
                      </a:r>
                      <a:endParaRPr kumimoji="1" lang="ja-JP" altLang="en-US" sz="1000" dirty="0">
                        <a:latin typeface="+mn-lt"/>
                      </a:endParaRPr>
                    </a:p>
                  </a:txBody>
                  <a:tcPr anchor="ctr"/>
                </a:tc>
                <a:tc>
                  <a:txBody>
                    <a:bodyPr/>
                    <a:lstStyle/>
                    <a:p>
                      <a:r>
                        <a:rPr kumimoji="1" lang="en-US" altLang="ja-JP" sz="1000" dirty="0">
                          <a:latin typeface="+mn-lt"/>
                        </a:rPr>
                        <a:t>Honda</a:t>
                      </a:r>
                    </a:p>
                  </a:txBody>
                  <a:tcPr anchor="ctr"/>
                </a:tc>
                <a:extLst>
                  <a:ext uri="{0D108BD9-81ED-4DB2-BD59-A6C34878D82A}">
                    <a16:rowId xmlns:a16="http://schemas.microsoft.com/office/drawing/2014/main" val="1400075074"/>
                  </a:ext>
                </a:extLst>
              </a:tr>
              <a:tr h="203385">
                <a:tc>
                  <a:txBody>
                    <a:bodyPr/>
                    <a:lstStyle/>
                    <a:p>
                      <a:r>
                        <a:rPr kumimoji="1" lang="en-US" altLang="ja-JP" sz="1000" dirty="0">
                          <a:latin typeface="+mn-lt"/>
                        </a:rPr>
                        <a:t>2024/01/12</a:t>
                      </a:r>
                      <a:endParaRPr kumimoji="1" lang="ja-JP" altLang="en-US" sz="1000" dirty="0">
                        <a:latin typeface="+mn-lt"/>
                      </a:endParaRPr>
                    </a:p>
                  </a:txBody>
                  <a:tcPr anchor="ctr"/>
                </a:tc>
                <a:tc>
                  <a:txBody>
                    <a:bodyPr/>
                    <a:lstStyle/>
                    <a:p>
                      <a:r>
                        <a:rPr kumimoji="1" lang="en-US" altLang="ja-JP" sz="1000" dirty="0">
                          <a:latin typeface="+mn-lt"/>
                        </a:rPr>
                        <a:t>Software Security Technology</a:t>
                      </a:r>
                    </a:p>
                  </a:txBody>
                  <a:tcPr anchor="ctr"/>
                </a:tc>
                <a:extLst>
                  <a:ext uri="{0D108BD9-81ED-4DB2-BD59-A6C34878D82A}">
                    <a16:rowId xmlns:a16="http://schemas.microsoft.com/office/drawing/2014/main" val="1044407308"/>
                  </a:ext>
                </a:extLst>
              </a:tr>
              <a:tr h="203385">
                <a:tc>
                  <a:txBody>
                    <a:bodyPr/>
                    <a:lstStyle/>
                    <a:p>
                      <a:r>
                        <a:rPr kumimoji="1" lang="en-US" altLang="ja-JP" sz="1000" dirty="0">
                          <a:latin typeface="+mn-lt"/>
                        </a:rPr>
                        <a:t>2024/01/14</a:t>
                      </a:r>
                      <a:endParaRPr kumimoji="1" lang="ja-JP" altLang="en-US" sz="1000" dirty="0">
                        <a:latin typeface="+mn-lt"/>
                      </a:endParaRPr>
                    </a:p>
                  </a:txBody>
                  <a:tcPr anchor="ctr"/>
                </a:tc>
                <a:tc>
                  <a:txBody>
                    <a:bodyPr/>
                    <a:lstStyle/>
                    <a:p>
                      <a:r>
                        <a:rPr kumimoji="1" lang="en-US" altLang="ja-JP" sz="1000" dirty="0">
                          <a:latin typeface="+mn-lt"/>
                        </a:rPr>
                        <a:t>Shanghai Computer Software Technology Development Center</a:t>
                      </a:r>
                    </a:p>
                  </a:txBody>
                  <a:tcPr anchor="ctr"/>
                </a:tc>
                <a:extLst>
                  <a:ext uri="{0D108BD9-81ED-4DB2-BD59-A6C34878D82A}">
                    <a16:rowId xmlns:a16="http://schemas.microsoft.com/office/drawing/2014/main" val="3522502151"/>
                  </a:ext>
                </a:extLst>
              </a:tr>
              <a:tr h="203385">
                <a:tc>
                  <a:txBody>
                    <a:bodyPr/>
                    <a:lstStyle/>
                    <a:p>
                      <a:r>
                        <a:rPr kumimoji="1" lang="en-US" altLang="ja-JP" sz="1000" dirty="0">
                          <a:latin typeface="+mn-lt"/>
                        </a:rPr>
                        <a:t>2024/01/30</a:t>
                      </a:r>
                      <a:endParaRPr kumimoji="1" lang="ja-JP" altLang="en-US" sz="1000" dirty="0">
                        <a:latin typeface="+mn-lt"/>
                      </a:endParaRPr>
                    </a:p>
                  </a:txBody>
                  <a:tcPr anchor="ctr"/>
                </a:tc>
                <a:tc>
                  <a:txBody>
                    <a:bodyPr/>
                    <a:lstStyle/>
                    <a:p>
                      <a:r>
                        <a:rPr kumimoji="1" lang="en-US" altLang="ja-JP" sz="1000" dirty="0" err="1">
                          <a:latin typeface="+mn-lt"/>
                        </a:rPr>
                        <a:t>CEHLabs</a:t>
                      </a:r>
                      <a:endParaRPr kumimoji="1" lang="en-US" altLang="ja-JP" sz="1000" dirty="0">
                        <a:latin typeface="+mn-lt"/>
                      </a:endParaRPr>
                    </a:p>
                  </a:txBody>
                  <a:tcPr anchor="ctr"/>
                </a:tc>
                <a:extLst>
                  <a:ext uri="{0D108BD9-81ED-4DB2-BD59-A6C34878D82A}">
                    <a16:rowId xmlns:a16="http://schemas.microsoft.com/office/drawing/2014/main" val="3774495848"/>
                  </a:ext>
                </a:extLst>
              </a:tr>
              <a:tr h="203385">
                <a:tc>
                  <a:txBody>
                    <a:bodyPr/>
                    <a:lstStyle/>
                    <a:p>
                      <a:r>
                        <a:rPr kumimoji="1" lang="en-US" altLang="ja-JP" sz="1000" dirty="0">
                          <a:latin typeface="+mn-lt"/>
                        </a:rPr>
                        <a:t>2024/02/29</a:t>
                      </a:r>
                      <a:endParaRPr kumimoji="1" lang="ja-JP" altLang="en-US" sz="1000" dirty="0">
                        <a:latin typeface="+mn-lt"/>
                      </a:endParaRPr>
                    </a:p>
                  </a:txBody>
                  <a:tcPr anchor="ctr"/>
                </a:tc>
                <a:tc>
                  <a:txBody>
                    <a:bodyPr/>
                    <a:lstStyle/>
                    <a:p>
                      <a:r>
                        <a:rPr kumimoji="1" lang="en-US" altLang="ja-JP" sz="1000" dirty="0">
                          <a:latin typeface="+mn-lt"/>
                        </a:rPr>
                        <a:t>Circle</a:t>
                      </a:r>
                    </a:p>
                  </a:txBody>
                  <a:tcPr anchor="ctr"/>
                </a:tc>
                <a:extLst>
                  <a:ext uri="{0D108BD9-81ED-4DB2-BD59-A6C34878D82A}">
                    <a16:rowId xmlns:a16="http://schemas.microsoft.com/office/drawing/2014/main" val="3169838739"/>
                  </a:ext>
                </a:extLst>
              </a:tr>
              <a:tr h="203385">
                <a:tc>
                  <a:txBody>
                    <a:bodyPr/>
                    <a:lstStyle/>
                    <a:p>
                      <a:r>
                        <a:rPr kumimoji="1" lang="en-US" altLang="ja-JP" sz="1000" dirty="0">
                          <a:latin typeface="+mn-lt"/>
                        </a:rPr>
                        <a:t>2024/04/03</a:t>
                      </a:r>
                      <a:endParaRPr kumimoji="1" lang="ja-JP" altLang="en-US" sz="1000" dirty="0">
                        <a:latin typeface="+mn-lt"/>
                      </a:endParaRPr>
                    </a:p>
                  </a:txBody>
                  <a:tcPr anchor="ctr"/>
                </a:tc>
                <a:tc>
                  <a:txBody>
                    <a:bodyPr/>
                    <a:lstStyle/>
                    <a:p>
                      <a:r>
                        <a:rPr kumimoji="1" lang="en-US" altLang="ja-JP" sz="1000" dirty="0" err="1">
                          <a:latin typeface="+mn-lt"/>
                        </a:rPr>
                        <a:t>emlix</a:t>
                      </a:r>
                      <a:endParaRPr kumimoji="1" lang="en-US" altLang="ja-JP" sz="1000" dirty="0">
                        <a:latin typeface="+mn-lt"/>
                      </a:endParaRPr>
                    </a:p>
                  </a:txBody>
                  <a:tcPr anchor="ctr"/>
                </a:tc>
                <a:extLst>
                  <a:ext uri="{0D108BD9-81ED-4DB2-BD59-A6C34878D82A}">
                    <a16:rowId xmlns:a16="http://schemas.microsoft.com/office/drawing/2014/main" val="3947555262"/>
                  </a:ext>
                </a:extLst>
              </a:tr>
              <a:tr h="203385">
                <a:tc>
                  <a:txBody>
                    <a:bodyPr/>
                    <a:lstStyle/>
                    <a:p>
                      <a:r>
                        <a:rPr kumimoji="1" lang="en-US" altLang="ja-JP" sz="1000" dirty="0">
                          <a:latin typeface="+mn-lt"/>
                        </a:rPr>
                        <a:t>2024/04/15</a:t>
                      </a:r>
                      <a:endParaRPr kumimoji="1" lang="ja-JP" altLang="en-US" sz="1000" dirty="0">
                        <a:latin typeface="+mn-lt"/>
                      </a:endParaRPr>
                    </a:p>
                  </a:txBody>
                  <a:tcPr anchor="ctr"/>
                </a:tc>
                <a:tc>
                  <a:txBody>
                    <a:bodyPr/>
                    <a:lstStyle/>
                    <a:p>
                      <a:r>
                        <a:rPr kumimoji="1" lang="en-US" altLang="ja-JP" sz="1000" dirty="0">
                          <a:latin typeface="+mn-lt"/>
                        </a:rPr>
                        <a:t>Volvo</a:t>
                      </a:r>
                      <a:r>
                        <a:rPr kumimoji="1" lang="ja-JP" altLang="en-US" sz="1000" dirty="0">
                          <a:latin typeface="+mn-lt"/>
                        </a:rPr>
                        <a:t> </a:t>
                      </a:r>
                      <a:r>
                        <a:rPr kumimoji="1" lang="en-US" altLang="ja-JP" sz="1000" dirty="0">
                          <a:latin typeface="+mn-lt"/>
                        </a:rPr>
                        <a:t>Cars</a:t>
                      </a:r>
                    </a:p>
                  </a:txBody>
                  <a:tcPr anchor="ctr"/>
                </a:tc>
                <a:extLst>
                  <a:ext uri="{0D108BD9-81ED-4DB2-BD59-A6C34878D82A}">
                    <a16:rowId xmlns:a16="http://schemas.microsoft.com/office/drawing/2014/main" val="2414829798"/>
                  </a:ext>
                </a:extLst>
              </a:tr>
            </a:tbl>
          </a:graphicData>
        </a:graphic>
      </p:graphicFrame>
      <p:sp>
        <p:nvSpPr>
          <p:cNvPr id="11" name="スライド番号プレースホルダー 10">
            <a:extLst>
              <a:ext uri="{FF2B5EF4-FFF2-40B4-BE49-F238E27FC236}">
                <a16:creationId xmlns:a16="http://schemas.microsoft.com/office/drawing/2014/main" id="{2A256AB3-3593-DAD7-C947-E0C30AFF5448}"/>
              </a:ext>
            </a:extLst>
          </p:cNvPr>
          <p:cNvSpPr>
            <a:spLocks noGrp="1"/>
          </p:cNvSpPr>
          <p:nvPr>
            <p:ph type="sldNum" sz="quarter" idx="4"/>
          </p:nvPr>
        </p:nvSpPr>
        <p:spPr/>
        <p:txBody>
          <a:bodyPr/>
          <a:lstStyle/>
          <a:p>
            <a:fld id="{9E677C9D-2908-4B51-B245-D0108F3FAF17}" type="slidenum">
              <a:rPr lang="ja-JP" altLang="en-US" smtClean="0"/>
              <a:pPr/>
              <a:t>13</a:t>
            </a:fld>
            <a:endParaRPr lang="ja-JP" altLang="en-US" dirty="0"/>
          </a:p>
        </p:txBody>
      </p:sp>
      <p:graphicFrame>
        <p:nvGraphicFramePr>
          <p:cNvPr id="4" name="表 3">
            <a:extLst>
              <a:ext uri="{FF2B5EF4-FFF2-40B4-BE49-F238E27FC236}">
                <a16:creationId xmlns:a16="http://schemas.microsoft.com/office/drawing/2014/main" id="{0F7614BA-0EBE-0D54-E1D5-81BA0B45868E}"/>
              </a:ext>
            </a:extLst>
          </p:cNvPr>
          <p:cNvGraphicFramePr>
            <a:graphicFrameLocks noGrp="1"/>
          </p:cNvGraphicFramePr>
          <p:nvPr>
            <p:extLst>
              <p:ext uri="{D42A27DB-BD31-4B8C-83A1-F6EECF244321}">
                <p14:modId xmlns:p14="http://schemas.microsoft.com/office/powerpoint/2010/main" val="1070830702"/>
              </p:ext>
            </p:extLst>
          </p:nvPr>
        </p:nvGraphicFramePr>
        <p:xfrm>
          <a:off x="9524418" y="2483202"/>
          <a:ext cx="2340000" cy="3169920"/>
        </p:xfrm>
        <a:graphic>
          <a:graphicData uri="http://schemas.openxmlformats.org/drawingml/2006/table">
            <a:tbl>
              <a:tblPr firstRow="1" bandRow="1">
                <a:tableStyleId>{2D5ABB26-0587-4C30-8999-92F81FD0307C}</a:tableStyleId>
              </a:tblPr>
              <a:tblGrid>
                <a:gridCol w="874411">
                  <a:extLst>
                    <a:ext uri="{9D8B030D-6E8A-4147-A177-3AD203B41FA5}">
                      <a16:colId xmlns:a16="http://schemas.microsoft.com/office/drawing/2014/main" val="3035973476"/>
                    </a:ext>
                  </a:extLst>
                </a:gridCol>
                <a:gridCol w="1465589">
                  <a:extLst>
                    <a:ext uri="{9D8B030D-6E8A-4147-A177-3AD203B41FA5}">
                      <a16:colId xmlns:a16="http://schemas.microsoft.com/office/drawing/2014/main" val="2128274504"/>
                    </a:ext>
                  </a:extLst>
                </a:gridCol>
              </a:tblGrid>
              <a:tr h="203385">
                <a:tc>
                  <a:txBody>
                    <a:bodyPr/>
                    <a:lstStyle/>
                    <a:p>
                      <a:r>
                        <a:rPr kumimoji="1" lang="en-US" altLang="ja-JP" sz="1000" dirty="0">
                          <a:latin typeface="+mn-lt"/>
                        </a:rPr>
                        <a:t>2024/05/13</a:t>
                      </a:r>
                      <a:endParaRPr kumimoji="1" lang="ja-JP" altLang="en-US" sz="1000" dirty="0">
                        <a:latin typeface="+mn-lt"/>
                      </a:endParaRPr>
                    </a:p>
                  </a:txBody>
                  <a:tcPr anchor="ctr"/>
                </a:tc>
                <a:tc>
                  <a:txBody>
                    <a:bodyPr/>
                    <a:lstStyle/>
                    <a:p>
                      <a:r>
                        <a:rPr kumimoji="1" lang="en-US" altLang="ja-JP" sz="1000" dirty="0" err="1">
                          <a:latin typeface="+mn-lt"/>
                        </a:rPr>
                        <a:t>Socionext</a:t>
                      </a:r>
                      <a:r>
                        <a:rPr kumimoji="1" lang="en-US" altLang="ja-JP" sz="1000" dirty="0">
                          <a:latin typeface="+mn-lt"/>
                        </a:rPr>
                        <a:t> </a:t>
                      </a:r>
                    </a:p>
                  </a:txBody>
                  <a:tcPr anchor="ctr"/>
                </a:tc>
                <a:extLst>
                  <a:ext uri="{0D108BD9-81ED-4DB2-BD59-A6C34878D82A}">
                    <a16:rowId xmlns:a16="http://schemas.microsoft.com/office/drawing/2014/main" val="878133961"/>
                  </a:ext>
                </a:extLst>
              </a:tr>
              <a:tr h="203385">
                <a:tc>
                  <a:txBody>
                    <a:bodyPr/>
                    <a:lstStyle/>
                    <a:p>
                      <a:r>
                        <a:rPr kumimoji="1" lang="en-US" altLang="ja-JP" sz="1000" dirty="0">
                          <a:latin typeface="+mn-lt"/>
                        </a:rPr>
                        <a:t>2024/07/09</a:t>
                      </a:r>
                      <a:endParaRPr kumimoji="1" lang="ja-JP" altLang="en-US" sz="1000" dirty="0">
                        <a:latin typeface="+mn-lt"/>
                      </a:endParaRPr>
                    </a:p>
                  </a:txBody>
                  <a:tcPr anchor="ctr"/>
                </a:tc>
                <a:tc>
                  <a:txBody>
                    <a:bodyPr/>
                    <a:lstStyle/>
                    <a:p>
                      <a:r>
                        <a:rPr kumimoji="1" lang="en-US" altLang="ja-JP" sz="1000" dirty="0">
                          <a:latin typeface="+mn-lt"/>
                        </a:rPr>
                        <a:t>IAV GmbH</a:t>
                      </a:r>
                    </a:p>
                  </a:txBody>
                  <a:tcPr anchor="ctr"/>
                </a:tc>
                <a:extLst>
                  <a:ext uri="{0D108BD9-81ED-4DB2-BD59-A6C34878D82A}">
                    <a16:rowId xmlns:a16="http://schemas.microsoft.com/office/drawing/2014/main" val="533602561"/>
                  </a:ext>
                </a:extLst>
              </a:tr>
              <a:tr h="203385">
                <a:tc>
                  <a:txBody>
                    <a:bodyPr/>
                    <a:lstStyle/>
                    <a:p>
                      <a:r>
                        <a:rPr kumimoji="1" lang="en-US" altLang="ja-JP" sz="1000" dirty="0">
                          <a:latin typeface="+mn-lt"/>
                        </a:rPr>
                        <a:t>2024/07/24</a:t>
                      </a:r>
                      <a:endParaRPr kumimoji="1" lang="ja-JP" altLang="en-US" sz="1000" dirty="0">
                        <a:latin typeface="+mn-lt"/>
                      </a:endParaRPr>
                    </a:p>
                  </a:txBody>
                  <a:tcPr anchor="ctr"/>
                </a:tc>
                <a:tc>
                  <a:txBody>
                    <a:bodyPr/>
                    <a:lstStyle/>
                    <a:p>
                      <a:r>
                        <a:rPr kumimoji="1" lang="en-US" altLang="ja-JP" sz="1000" dirty="0" err="1">
                          <a:latin typeface="+mn-lt"/>
                        </a:rPr>
                        <a:t>dSPACE</a:t>
                      </a:r>
                      <a:r>
                        <a:rPr kumimoji="1" lang="en-US" altLang="ja-JP" sz="1000" dirty="0">
                          <a:latin typeface="+mn-lt"/>
                        </a:rPr>
                        <a:t> GmbH</a:t>
                      </a:r>
                    </a:p>
                  </a:txBody>
                  <a:tcPr anchor="ctr"/>
                </a:tc>
                <a:extLst>
                  <a:ext uri="{0D108BD9-81ED-4DB2-BD59-A6C34878D82A}">
                    <a16:rowId xmlns:a16="http://schemas.microsoft.com/office/drawing/2014/main" val="152729664"/>
                  </a:ext>
                </a:extLst>
              </a:tr>
              <a:tr h="203385">
                <a:tc>
                  <a:txBody>
                    <a:bodyPr/>
                    <a:lstStyle/>
                    <a:p>
                      <a:r>
                        <a:rPr kumimoji="1" lang="en-US" altLang="ja-JP" sz="1000" dirty="0">
                          <a:latin typeface="+mn-lt"/>
                        </a:rPr>
                        <a:t>2024/09/15</a:t>
                      </a:r>
                      <a:endParaRPr kumimoji="1" lang="ja-JP" altLang="en-US" sz="1000" dirty="0">
                        <a:latin typeface="+mn-lt"/>
                      </a:endParaRPr>
                    </a:p>
                  </a:txBody>
                  <a:tcPr anchor="ctr"/>
                </a:tc>
                <a:tc>
                  <a:txBody>
                    <a:bodyPr/>
                    <a:lstStyle/>
                    <a:p>
                      <a:r>
                        <a:rPr kumimoji="1" lang="en-US" altLang="ja-JP" sz="1000" b="0" dirty="0">
                          <a:latin typeface="+mn-lt"/>
                        </a:rPr>
                        <a:t>Nokia </a:t>
                      </a:r>
                    </a:p>
                  </a:txBody>
                  <a:tcPr anchor="ctr"/>
                </a:tc>
                <a:extLst>
                  <a:ext uri="{0D108BD9-81ED-4DB2-BD59-A6C34878D82A}">
                    <a16:rowId xmlns:a16="http://schemas.microsoft.com/office/drawing/2014/main" val="3239373321"/>
                  </a:ext>
                </a:extLst>
              </a:tr>
              <a:tr h="203385">
                <a:tc>
                  <a:txBody>
                    <a:bodyPr/>
                    <a:lstStyle/>
                    <a:p>
                      <a:r>
                        <a:rPr kumimoji="1" lang="en-US" altLang="ja-JP" sz="1000" dirty="0">
                          <a:latin typeface="+mn-lt"/>
                        </a:rPr>
                        <a:t>2024/09/17</a:t>
                      </a:r>
                      <a:endParaRPr kumimoji="1" lang="ja-JP" altLang="en-US" sz="1000" dirty="0">
                        <a:latin typeface="+mn-lt"/>
                      </a:endParaRPr>
                    </a:p>
                  </a:txBody>
                  <a:tcPr anchor="ctr"/>
                </a:tc>
                <a:tc>
                  <a:txBody>
                    <a:bodyPr/>
                    <a:lstStyle/>
                    <a:p>
                      <a:r>
                        <a:rPr kumimoji="1" lang="en-US" altLang="ja-JP" sz="1000" dirty="0" err="1">
                          <a:latin typeface="+mn-lt"/>
                        </a:rPr>
                        <a:t>OpenHarmony</a:t>
                      </a:r>
                      <a:endParaRPr kumimoji="1" lang="en-US" altLang="ja-JP" sz="1000" dirty="0">
                        <a:latin typeface="+mn-lt"/>
                      </a:endParaRPr>
                    </a:p>
                  </a:txBody>
                  <a:tcPr anchor="ctr"/>
                </a:tc>
                <a:extLst>
                  <a:ext uri="{0D108BD9-81ED-4DB2-BD59-A6C34878D82A}">
                    <a16:rowId xmlns:a16="http://schemas.microsoft.com/office/drawing/2014/main" val="629689271"/>
                  </a:ext>
                </a:extLst>
              </a:tr>
              <a:tr h="203385">
                <a:tc>
                  <a:txBody>
                    <a:bodyPr/>
                    <a:lstStyle/>
                    <a:p>
                      <a:endParaRPr kumimoji="1" lang="ja-JP" altLang="en-US" sz="1000" dirty="0">
                        <a:latin typeface="+mn-lt"/>
                      </a:endParaRPr>
                    </a:p>
                  </a:txBody>
                  <a:tcPr anchor="ctr"/>
                </a:tc>
                <a:tc>
                  <a:txBody>
                    <a:bodyPr/>
                    <a:lstStyle/>
                    <a:p>
                      <a:endParaRPr kumimoji="1" lang="en-US" altLang="ja-JP" sz="1000" dirty="0">
                        <a:latin typeface="+mn-lt"/>
                      </a:endParaRPr>
                    </a:p>
                  </a:txBody>
                  <a:tcPr anchor="ctr"/>
                </a:tc>
                <a:extLst>
                  <a:ext uri="{0D108BD9-81ED-4DB2-BD59-A6C34878D82A}">
                    <a16:rowId xmlns:a16="http://schemas.microsoft.com/office/drawing/2014/main" val="2547118266"/>
                  </a:ext>
                </a:extLst>
              </a:tr>
              <a:tr h="203385">
                <a:tc>
                  <a:txBody>
                    <a:bodyPr/>
                    <a:lstStyle/>
                    <a:p>
                      <a:endParaRPr kumimoji="1" lang="ja-JP" altLang="en-US" sz="1000" dirty="0">
                        <a:latin typeface="+mn-lt"/>
                      </a:endParaRPr>
                    </a:p>
                  </a:txBody>
                  <a:tcPr anchor="ctr"/>
                </a:tc>
                <a:tc>
                  <a:txBody>
                    <a:bodyPr/>
                    <a:lstStyle/>
                    <a:p>
                      <a:endParaRPr kumimoji="1" lang="en-US" altLang="ja-JP" sz="1000" dirty="0">
                        <a:latin typeface="+mn-lt"/>
                      </a:endParaRPr>
                    </a:p>
                  </a:txBody>
                  <a:tcPr anchor="ctr"/>
                </a:tc>
                <a:extLst>
                  <a:ext uri="{0D108BD9-81ED-4DB2-BD59-A6C34878D82A}">
                    <a16:rowId xmlns:a16="http://schemas.microsoft.com/office/drawing/2014/main" val="4182733523"/>
                  </a:ext>
                </a:extLst>
              </a:tr>
              <a:tr h="203385">
                <a:tc>
                  <a:txBody>
                    <a:bodyPr/>
                    <a:lstStyle/>
                    <a:p>
                      <a:endParaRPr kumimoji="1" lang="ja-JP" altLang="en-US" sz="1000" dirty="0">
                        <a:latin typeface="+mn-lt"/>
                      </a:endParaRPr>
                    </a:p>
                  </a:txBody>
                  <a:tcPr anchor="ctr"/>
                </a:tc>
                <a:tc>
                  <a:txBody>
                    <a:bodyPr/>
                    <a:lstStyle/>
                    <a:p>
                      <a:endParaRPr kumimoji="1" lang="en-US" altLang="ja-JP" sz="1000" dirty="0">
                        <a:latin typeface="+mn-lt"/>
                      </a:endParaRPr>
                    </a:p>
                  </a:txBody>
                  <a:tcPr anchor="ctr"/>
                </a:tc>
                <a:extLst>
                  <a:ext uri="{0D108BD9-81ED-4DB2-BD59-A6C34878D82A}">
                    <a16:rowId xmlns:a16="http://schemas.microsoft.com/office/drawing/2014/main" val="3400747018"/>
                  </a:ext>
                </a:extLst>
              </a:tr>
              <a:tr h="203385">
                <a:tc>
                  <a:txBody>
                    <a:bodyPr/>
                    <a:lstStyle/>
                    <a:p>
                      <a:endParaRPr kumimoji="1" lang="ja-JP" altLang="en-US" sz="1000" dirty="0">
                        <a:latin typeface="+mn-lt"/>
                      </a:endParaRPr>
                    </a:p>
                  </a:txBody>
                  <a:tcPr anchor="ctr"/>
                </a:tc>
                <a:tc>
                  <a:txBody>
                    <a:bodyPr/>
                    <a:lstStyle/>
                    <a:p>
                      <a:endParaRPr kumimoji="1" lang="en-US" altLang="ja-JP" sz="1000" dirty="0">
                        <a:latin typeface="+mn-lt"/>
                      </a:endParaRPr>
                    </a:p>
                  </a:txBody>
                  <a:tcPr anchor="ctr"/>
                </a:tc>
                <a:extLst>
                  <a:ext uri="{0D108BD9-81ED-4DB2-BD59-A6C34878D82A}">
                    <a16:rowId xmlns:a16="http://schemas.microsoft.com/office/drawing/2014/main" val="3589980715"/>
                  </a:ext>
                </a:extLst>
              </a:tr>
              <a:tr h="203385">
                <a:tc>
                  <a:txBody>
                    <a:bodyPr/>
                    <a:lstStyle/>
                    <a:p>
                      <a:endParaRPr kumimoji="1" lang="ja-JP" altLang="en-US" sz="1000" dirty="0">
                        <a:latin typeface="+mn-lt"/>
                      </a:endParaRPr>
                    </a:p>
                  </a:txBody>
                  <a:tcPr anchor="ctr"/>
                </a:tc>
                <a:tc>
                  <a:txBody>
                    <a:bodyPr/>
                    <a:lstStyle/>
                    <a:p>
                      <a:endParaRPr kumimoji="1" lang="en-US" altLang="ja-JP" sz="1000" dirty="0">
                        <a:latin typeface="+mn-lt"/>
                      </a:endParaRPr>
                    </a:p>
                  </a:txBody>
                  <a:tcPr anchor="ctr"/>
                </a:tc>
                <a:extLst>
                  <a:ext uri="{0D108BD9-81ED-4DB2-BD59-A6C34878D82A}">
                    <a16:rowId xmlns:a16="http://schemas.microsoft.com/office/drawing/2014/main" val="3285634113"/>
                  </a:ext>
                </a:extLst>
              </a:tr>
              <a:tr h="203385">
                <a:tc>
                  <a:txBody>
                    <a:bodyPr/>
                    <a:lstStyle/>
                    <a:p>
                      <a:endParaRPr kumimoji="1" lang="ja-JP" altLang="en-US" sz="1000" dirty="0">
                        <a:latin typeface="+mn-lt"/>
                      </a:endParaRPr>
                    </a:p>
                  </a:txBody>
                  <a:tcPr anchor="ctr"/>
                </a:tc>
                <a:tc>
                  <a:txBody>
                    <a:bodyPr/>
                    <a:lstStyle/>
                    <a:p>
                      <a:endParaRPr kumimoji="1" lang="en-US" altLang="ja-JP" sz="1000" dirty="0">
                        <a:latin typeface="+mn-lt"/>
                      </a:endParaRPr>
                    </a:p>
                  </a:txBody>
                  <a:tcPr anchor="ctr"/>
                </a:tc>
                <a:extLst>
                  <a:ext uri="{0D108BD9-81ED-4DB2-BD59-A6C34878D82A}">
                    <a16:rowId xmlns:a16="http://schemas.microsoft.com/office/drawing/2014/main" val="2683897179"/>
                  </a:ext>
                </a:extLst>
              </a:tr>
              <a:tr h="203385">
                <a:tc>
                  <a:txBody>
                    <a:bodyPr/>
                    <a:lstStyle/>
                    <a:p>
                      <a:endParaRPr kumimoji="1" lang="ja-JP" altLang="en-US" sz="1000" dirty="0">
                        <a:latin typeface="+mn-lt"/>
                      </a:endParaRPr>
                    </a:p>
                  </a:txBody>
                  <a:tcPr anchor="ctr"/>
                </a:tc>
                <a:tc>
                  <a:txBody>
                    <a:bodyPr/>
                    <a:lstStyle/>
                    <a:p>
                      <a:endParaRPr kumimoji="1" lang="en-US" altLang="ja-JP" sz="1000" dirty="0">
                        <a:latin typeface="+mn-lt"/>
                      </a:endParaRPr>
                    </a:p>
                  </a:txBody>
                  <a:tcPr anchor="ctr"/>
                </a:tc>
                <a:extLst>
                  <a:ext uri="{0D108BD9-81ED-4DB2-BD59-A6C34878D82A}">
                    <a16:rowId xmlns:a16="http://schemas.microsoft.com/office/drawing/2014/main" val="859287248"/>
                  </a:ext>
                </a:extLst>
              </a:tr>
              <a:tr h="203385">
                <a:tc>
                  <a:txBody>
                    <a:bodyPr/>
                    <a:lstStyle/>
                    <a:p>
                      <a:endParaRPr kumimoji="1" lang="ja-JP" altLang="en-US" sz="1000" dirty="0">
                        <a:latin typeface="+mn-lt"/>
                      </a:endParaRPr>
                    </a:p>
                  </a:txBody>
                  <a:tcPr anchor="ctr"/>
                </a:tc>
                <a:tc>
                  <a:txBody>
                    <a:bodyPr/>
                    <a:lstStyle/>
                    <a:p>
                      <a:endParaRPr kumimoji="1" lang="en-US" altLang="ja-JP" sz="1000" dirty="0">
                        <a:latin typeface="+mn-lt"/>
                      </a:endParaRPr>
                    </a:p>
                  </a:txBody>
                  <a:tcPr anchor="ctr"/>
                </a:tc>
                <a:extLst>
                  <a:ext uri="{0D108BD9-81ED-4DB2-BD59-A6C34878D82A}">
                    <a16:rowId xmlns:a16="http://schemas.microsoft.com/office/drawing/2014/main" val="3475790978"/>
                  </a:ext>
                </a:extLst>
              </a:tr>
            </a:tbl>
          </a:graphicData>
        </a:graphic>
      </p:graphicFrame>
    </p:spTree>
    <p:extLst>
      <p:ext uri="{BB962C8B-B14F-4D97-AF65-F5344CB8AC3E}">
        <p14:creationId xmlns:p14="http://schemas.microsoft.com/office/powerpoint/2010/main" val="20972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71A6632B-A426-4926-8A1E-34DDD4ADDEA8}"/>
              </a:ext>
            </a:extLst>
          </p:cNvPr>
          <p:cNvSpPr/>
          <p:nvPr/>
        </p:nvSpPr>
        <p:spPr>
          <a:xfrm>
            <a:off x="5000741" y="2497454"/>
            <a:ext cx="6920749" cy="3787398"/>
          </a:xfrm>
          <a:prstGeom prst="rect">
            <a:avLst/>
          </a:prstGeom>
          <a:solidFill>
            <a:sysClr val="window" lastClr="FFFFFF"/>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正方形/長方形 16">
            <a:extLst>
              <a:ext uri="{FF2B5EF4-FFF2-40B4-BE49-F238E27FC236}">
                <a16:creationId xmlns:a16="http://schemas.microsoft.com/office/drawing/2014/main" id="{8AD15251-3681-41E3-89A7-5784B059BC23}"/>
              </a:ext>
            </a:extLst>
          </p:cNvPr>
          <p:cNvSpPr/>
          <p:nvPr/>
        </p:nvSpPr>
        <p:spPr>
          <a:xfrm>
            <a:off x="890270" y="2517193"/>
            <a:ext cx="3809792" cy="3767659"/>
          </a:xfrm>
          <a:prstGeom prst="rect">
            <a:avLst/>
          </a:prstGeom>
          <a:solidFill>
            <a:sysClr val="window" lastClr="FFFFFF"/>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国際標準化以降、企業活動が活発化</a:t>
            </a:r>
            <a:endParaRPr kumimoji="1" lang="en-US" altLang="ja-JP" sz="2400" b="1" dirty="0">
              <a:latin typeface="+mj-lt"/>
              <a:ea typeface="+mn-ea"/>
            </a:endParaRPr>
          </a:p>
        </p:txBody>
      </p:sp>
      <p:sp>
        <p:nvSpPr>
          <p:cNvPr id="10" name="テキスト ボックス 9">
            <a:extLst>
              <a:ext uri="{FF2B5EF4-FFF2-40B4-BE49-F238E27FC236}">
                <a16:creationId xmlns:a16="http://schemas.microsoft.com/office/drawing/2014/main" id="{72026589-ED89-444D-AC21-6DF776140CA2}"/>
              </a:ext>
            </a:extLst>
          </p:cNvPr>
          <p:cNvSpPr txBox="1"/>
          <p:nvPr/>
        </p:nvSpPr>
        <p:spPr>
          <a:xfrm>
            <a:off x="7242623" y="6263307"/>
            <a:ext cx="3494587" cy="307777"/>
          </a:xfrm>
          <a:prstGeom prst="rect">
            <a:avLst/>
          </a:prstGeom>
          <a:noFill/>
        </p:spPr>
        <p:txBody>
          <a:bodyPr wrap="square">
            <a:spAutoFit/>
          </a:bodyPr>
          <a:lstStyle/>
          <a:p>
            <a:r>
              <a:rPr lang="en-US" altLang="ja-JP" sz="1400" dirty="0">
                <a:ea typeface="BIZ UDPゴシック" panose="020B0400000000000000" pitchFamily="50" charset="-128"/>
                <a:hlinkClick r:id="rId3"/>
              </a:rPr>
              <a:t>https://www.openchainproject.org/news</a:t>
            </a:r>
            <a:endParaRPr lang="ja-JP" altLang="en-US" sz="1400" dirty="0">
              <a:ea typeface="BIZ UDPゴシック" panose="020B0400000000000000" pitchFamily="50" charset="-128"/>
            </a:endParaRPr>
          </a:p>
        </p:txBody>
      </p:sp>
      <p:graphicFrame>
        <p:nvGraphicFramePr>
          <p:cNvPr id="12" name="表 7">
            <a:extLst>
              <a:ext uri="{FF2B5EF4-FFF2-40B4-BE49-F238E27FC236}">
                <a16:creationId xmlns:a16="http://schemas.microsoft.com/office/drawing/2014/main" id="{7E980264-696C-4ED4-9624-C34F7E811FB8}"/>
              </a:ext>
            </a:extLst>
          </p:cNvPr>
          <p:cNvGraphicFramePr>
            <a:graphicFrameLocks noGrp="1"/>
          </p:cNvGraphicFramePr>
          <p:nvPr>
            <p:extLst>
              <p:ext uri="{D42A27DB-BD31-4B8C-83A1-F6EECF244321}">
                <p14:modId xmlns:p14="http://schemas.microsoft.com/office/powerpoint/2010/main" val="1090577084"/>
              </p:ext>
            </p:extLst>
          </p:nvPr>
        </p:nvGraphicFramePr>
        <p:xfrm>
          <a:off x="1190949" y="2647801"/>
          <a:ext cx="3208433" cy="192024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3804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a:t>Ericsson</a:t>
                      </a:r>
                      <a:endParaRPr kumimoji="1" lang="ja-JP" altLang="en-US" sz="1200" dirty="0">
                        <a:latin typeface="+mn-lt"/>
                      </a:endParaRPr>
                    </a:p>
                  </a:txBody>
                  <a:tcPr anchor="ctr"/>
                </a:tc>
                <a:extLst>
                  <a:ext uri="{0D108BD9-81ED-4DB2-BD59-A6C34878D82A}">
                    <a16:rowId xmlns:a16="http://schemas.microsoft.com/office/drawing/2014/main" val="2262074657"/>
                  </a:ext>
                </a:extLst>
              </a:tr>
              <a:tr h="238042">
                <a:tc>
                  <a:txBody>
                    <a:bodyPr/>
                    <a:lstStyle/>
                    <a:p>
                      <a:r>
                        <a:rPr kumimoji="1" lang="en-US" altLang="ja-JP" sz="1200" dirty="0"/>
                        <a:t>2021/08/17</a:t>
                      </a:r>
                      <a:endParaRPr kumimoji="1" lang="ja-JP" altLang="en-US" sz="1200" dirty="0">
                        <a:latin typeface="+mn-lt"/>
                      </a:endParaRPr>
                    </a:p>
                  </a:txBody>
                  <a:tcPr anchor="ctr"/>
                </a:tc>
                <a:tc>
                  <a:txBody>
                    <a:bodyPr/>
                    <a:lstStyle/>
                    <a:p>
                      <a:r>
                        <a:rPr kumimoji="1" lang="en-US" altLang="ja-JP" sz="1200" dirty="0"/>
                        <a:t>HUAWEI</a:t>
                      </a:r>
                      <a:endParaRPr kumimoji="1" lang="ja-JP" altLang="en-US" sz="1200" dirty="0">
                        <a:latin typeface="+mn-lt"/>
                      </a:endParaRPr>
                    </a:p>
                  </a:txBody>
                  <a:tcPr anchor="ctr"/>
                </a:tc>
                <a:extLst>
                  <a:ext uri="{0D108BD9-81ED-4DB2-BD59-A6C34878D82A}">
                    <a16:rowId xmlns:a16="http://schemas.microsoft.com/office/drawing/2014/main" val="2092766118"/>
                  </a:ext>
                </a:extLst>
              </a:tr>
              <a:tr h="238042">
                <a:tc>
                  <a:txBody>
                    <a:bodyPr/>
                    <a:lstStyle/>
                    <a:p>
                      <a:r>
                        <a:rPr kumimoji="1" lang="en-US" altLang="ja-JP" sz="1200" dirty="0"/>
                        <a:t>2022/02/09</a:t>
                      </a:r>
                      <a:endParaRPr kumimoji="1" lang="ja-JP" altLang="en-US" sz="1200" dirty="0">
                        <a:latin typeface="+mn-lt"/>
                      </a:endParaRPr>
                    </a:p>
                  </a:txBody>
                  <a:tcPr anchor="ctr"/>
                </a:tc>
                <a:tc>
                  <a:txBody>
                    <a:bodyPr/>
                    <a:lstStyle/>
                    <a:p>
                      <a:r>
                        <a:rPr kumimoji="1" lang="en-US" altLang="ja-JP" sz="1200" dirty="0"/>
                        <a:t>NEC</a:t>
                      </a:r>
                      <a:endParaRPr kumimoji="1" lang="ja-JP" altLang="en-US" sz="1200" dirty="0">
                        <a:latin typeface="+mn-lt"/>
                      </a:endParaRPr>
                    </a:p>
                  </a:txBody>
                  <a:tcPr anchor="ctr"/>
                </a:tc>
                <a:extLst>
                  <a:ext uri="{0D108BD9-81ED-4DB2-BD59-A6C34878D82A}">
                    <a16:rowId xmlns:a16="http://schemas.microsoft.com/office/drawing/2014/main" val="2466994459"/>
                  </a:ext>
                </a:extLst>
              </a:tr>
              <a:tr h="238042">
                <a:tc>
                  <a:txBody>
                    <a:bodyPr/>
                    <a:lstStyle/>
                    <a:p>
                      <a:r>
                        <a:rPr kumimoji="1" lang="en-US" altLang="ja-JP" sz="1200" dirty="0"/>
                        <a:t>2022/02/16</a:t>
                      </a:r>
                      <a:endParaRPr kumimoji="1" lang="ja-JP" altLang="en-US" sz="1200" dirty="0">
                        <a:latin typeface="+mn-lt"/>
                      </a:endParaRPr>
                    </a:p>
                  </a:txBody>
                  <a:tcPr anchor="ctr"/>
                </a:tc>
                <a:tc>
                  <a:txBody>
                    <a:bodyPr/>
                    <a:lstStyle/>
                    <a:p>
                      <a:r>
                        <a:rPr kumimoji="1" lang="en-US" altLang="ja-JP" sz="1200" dirty="0"/>
                        <a:t>HONOR</a:t>
                      </a:r>
                      <a:endParaRPr kumimoji="1" lang="ja-JP" altLang="en-US" sz="1200" dirty="0">
                        <a:latin typeface="+mn-lt"/>
                      </a:endParaRPr>
                    </a:p>
                  </a:txBody>
                  <a:tcPr anchor="ctr"/>
                </a:tc>
                <a:extLst>
                  <a:ext uri="{0D108BD9-81ED-4DB2-BD59-A6C34878D82A}">
                    <a16:rowId xmlns:a16="http://schemas.microsoft.com/office/drawing/2014/main" val="2494498816"/>
                  </a:ext>
                </a:extLst>
              </a:tr>
              <a:tr h="238042">
                <a:tc>
                  <a:txBody>
                    <a:bodyPr/>
                    <a:lstStyle/>
                    <a:p>
                      <a:r>
                        <a:rPr kumimoji="1" lang="en-US" altLang="ja-JP" sz="1200" dirty="0"/>
                        <a:t>2022/03/08</a:t>
                      </a:r>
                      <a:endParaRPr kumimoji="1" lang="ja-JP" altLang="en-US" sz="1200" dirty="0">
                        <a:latin typeface="+mn-lt"/>
                      </a:endParaRPr>
                    </a:p>
                  </a:txBody>
                  <a:tcPr anchor="ctr"/>
                </a:tc>
                <a:tc>
                  <a:txBody>
                    <a:bodyPr/>
                    <a:lstStyle/>
                    <a:p>
                      <a:r>
                        <a:rPr kumimoji="1" lang="en-US" altLang="ja-JP" sz="1200" dirty="0"/>
                        <a:t>BLOCK</a:t>
                      </a:r>
                      <a:endParaRPr kumimoji="1" lang="ja-JP" altLang="en-US" sz="1200" dirty="0">
                        <a:latin typeface="+mn-lt"/>
                      </a:endParaRPr>
                    </a:p>
                  </a:txBody>
                  <a:tcPr anchor="ctr"/>
                </a:tc>
                <a:extLst>
                  <a:ext uri="{0D108BD9-81ED-4DB2-BD59-A6C34878D82A}">
                    <a16:rowId xmlns:a16="http://schemas.microsoft.com/office/drawing/2014/main" val="310194859"/>
                  </a:ext>
                </a:extLst>
              </a:tr>
              <a:tr h="238042">
                <a:tc>
                  <a:txBody>
                    <a:bodyPr/>
                    <a:lstStyle/>
                    <a:p>
                      <a:r>
                        <a:rPr kumimoji="1" lang="en-US" altLang="ja-JP" sz="1200" dirty="0">
                          <a:latin typeface="+mn-lt"/>
                        </a:rPr>
                        <a:t>2023/05/09</a:t>
                      </a:r>
                      <a:endParaRPr kumimoji="1" lang="ja-JP" altLang="en-US" sz="1200" dirty="0">
                        <a:latin typeface="+mn-lt"/>
                      </a:endParaRPr>
                    </a:p>
                  </a:txBody>
                  <a:tcPr anchor="ctr"/>
                </a:tc>
                <a:tc>
                  <a:txBody>
                    <a:bodyPr/>
                    <a:lstStyle/>
                    <a:p>
                      <a:r>
                        <a:rPr kumimoji="1" lang="en-US" altLang="ja-JP" sz="1200" dirty="0">
                          <a:latin typeface="+mn-lt"/>
                        </a:rPr>
                        <a:t>CARIAD</a:t>
                      </a:r>
                      <a:endParaRPr kumimoji="1" lang="ja-JP" altLang="en-US" sz="1200" dirty="0">
                        <a:latin typeface="+mn-lt"/>
                      </a:endParaRPr>
                    </a:p>
                  </a:txBody>
                  <a:tcPr anchor="ctr"/>
                </a:tc>
                <a:extLst>
                  <a:ext uri="{0D108BD9-81ED-4DB2-BD59-A6C34878D82A}">
                    <a16:rowId xmlns:a16="http://schemas.microsoft.com/office/drawing/2014/main" val="2485590647"/>
                  </a:ext>
                </a:extLst>
              </a:tr>
              <a:tr h="238042">
                <a:tc>
                  <a:txBody>
                    <a:bodyPr/>
                    <a:lstStyle/>
                    <a:p>
                      <a:endParaRPr kumimoji="1" lang="ja-JP" altLang="en-US" sz="1200" dirty="0">
                        <a:latin typeface="+mn-lt"/>
                      </a:endParaRPr>
                    </a:p>
                  </a:txBody>
                  <a:tcPr anchor="ctr"/>
                </a:tc>
                <a:tc>
                  <a:txBody>
                    <a:bodyPr/>
                    <a:lstStyle/>
                    <a:p>
                      <a:endParaRPr kumimoji="1" lang="ja-JP" altLang="en-US" sz="1200" dirty="0">
                        <a:latin typeface="+mn-lt"/>
                      </a:endParaRPr>
                    </a:p>
                  </a:txBody>
                  <a:tcPr anchor="ctr"/>
                </a:tc>
                <a:extLst>
                  <a:ext uri="{0D108BD9-81ED-4DB2-BD59-A6C34878D82A}">
                    <a16:rowId xmlns:a16="http://schemas.microsoft.com/office/drawing/2014/main" val="667842415"/>
                  </a:ext>
                </a:extLst>
              </a:tr>
            </a:tbl>
          </a:graphicData>
        </a:graphic>
      </p:graphicFrame>
      <p:graphicFrame>
        <p:nvGraphicFramePr>
          <p:cNvPr id="13" name="表 7">
            <a:extLst>
              <a:ext uri="{FF2B5EF4-FFF2-40B4-BE49-F238E27FC236}">
                <a16:creationId xmlns:a16="http://schemas.microsoft.com/office/drawing/2014/main" id="{A14D60EB-19D9-48FE-A201-2D0A151D9443}"/>
              </a:ext>
            </a:extLst>
          </p:cNvPr>
          <p:cNvGraphicFramePr>
            <a:graphicFrameLocks noGrp="1"/>
          </p:cNvGraphicFramePr>
          <p:nvPr>
            <p:extLst>
              <p:ext uri="{D42A27DB-BD31-4B8C-83A1-F6EECF244321}">
                <p14:modId xmlns:p14="http://schemas.microsoft.com/office/powerpoint/2010/main" val="3484470559"/>
              </p:ext>
            </p:extLst>
          </p:nvPr>
        </p:nvGraphicFramePr>
        <p:xfrm>
          <a:off x="5131863" y="2470651"/>
          <a:ext cx="3208433" cy="3840480"/>
        </p:xfrm>
        <a:graphic>
          <a:graphicData uri="http://schemas.openxmlformats.org/drawingml/2006/table">
            <a:tbl>
              <a:tblPr firstRow="1" bandRow="1">
                <a:tableStyleId>{2D5ABB26-0587-4C30-8999-92F81FD0307C}</a:tableStyleId>
              </a:tblPr>
              <a:tblGrid>
                <a:gridCol w="961570">
                  <a:extLst>
                    <a:ext uri="{9D8B030D-6E8A-4147-A177-3AD203B41FA5}">
                      <a16:colId xmlns:a16="http://schemas.microsoft.com/office/drawing/2014/main" val="3035973476"/>
                    </a:ext>
                  </a:extLst>
                </a:gridCol>
                <a:gridCol w="2246863">
                  <a:extLst>
                    <a:ext uri="{9D8B030D-6E8A-4147-A177-3AD203B41FA5}">
                      <a16:colId xmlns:a16="http://schemas.microsoft.com/office/drawing/2014/main" val="2128274504"/>
                    </a:ext>
                  </a:extLst>
                </a:gridCol>
              </a:tblGrid>
              <a:tr h="227282">
                <a:tc>
                  <a:txBody>
                    <a:bodyPr/>
                    <a:lstStyle/>
                    <a:p>
                      <a:r>
                        <a:rPr kumimoji="1" lang="en-US" altLang="ja-JP" sz="1200" dirty="0"/>
                        <a:t>2020/12/15</a:t>
                      </a:r>
                      <a:endParaRPr kumimoji="1" lang="ja-JP" altLang="en-US" sz="1200" dirty="0">
                        <a:latin typeface="+mn-lt"/>
                      </a:endParaRPr>
                    </a:p>
                  </a:txBody>
                  <a:tcPr anchor="ctr"/>
                </a:tc>
                <a:tc>
                  <a:txBody>
                    <a:bodyPr/>
                    <a:lstStyle/>
                    <a:p>
                      <a:r>
                        <a:rPr kumimoji="1" lang="en-US" altLang="ja-JP" sz="1200" dirty="0"/>
                        <a:t>OSADL</a:t>
                      </a:r>
                      <a:endParaRPr kumimoji="1" lang="ja-JP" altLang="en-US" sz="1200" dirty="0">
                        <a:latin typeface="+mn-lt"/>
                      </a:endParaRPr>
                    </a:p>
                  </a:txBody>
                  <a:tcPr anchor="ctr"/>
                </a:tc>
                <a:extLst>
                  <a:ext uri="{0D108BD9-81ED-4DB2-BD59-A6C34878D82A}">
                    <a16:rowId xmlns:a16="http://schemas.microsoft.com/office/drawing/2014/main" val="2262074657"/>
                  </a:ext>
                </a:extLst>
              </a:tr>
              <a:tr h="227282">
                <a:tc>
                  <a:txBody>
                    <a:bodyPr/>
                    <a:lstStyle/>
                    <a:p>
                      <a:r>
                        <a:rPr kumimoji="1" lang="en-US" altLang="ja-JP" sz="1200" dirty="0"/>
                        <a:t>2020/12/17</a:t>
                      </a:r>
                      <a:endParaRPr kumimoji="1" lang="ja-JP" altLang="en-US" sz="1200" dirty="0">
                        <a:latin typeface="+mn-lt"/>
                      </a:endParaRPr>
                    </a:p>
                  </a:txBody>
                  <a:tcPr anchor="ctr"/>
                </a:tc>
                <a:tc>
                  <a:txBody>
                    <a:bodyPr/>
                    <a:lstStyle/>
                    <a:p>
                      <a:r>
                        <a:rPr kumimoji="1" lang="ja-JP" altLang="en-US" sz="1200" dirty="0"/>
                        <a:t>日立ソリューションズ</a:t>
                      </a:r>
                      <a:endParaRPr kumimoji="1" lang="ja-JP" altLang="en-US" sz="1200" dirty="0">
                        <a:latin typeface="+mn-lt"/>
                      </a:endParaRPr>
                    </a:p>
                  </a:txBody>
                  <a:tcPr anchor="ctr"/>
                </a:tc>
                <a:extLst>
                  <a:ext uri="{0D108BD9-81ED-4DB2-BD59-A6C34878D82A}">
                    <a16:rowId xmlns:a16="http://schemas.microsoft.com/office/drawing/2014/main" val="2092766118"/>
                  </a:ext>
                </a:extLst>
              </a:tr>
              <a:tr h="227282">
                <a:tc>
                  <a:txBody>
                    <a:bodyPr/>
                    <a:lstStyle/>
                    <a:p>
                      <a:r>
                        <a:rPr kumimoji="1" lang="en-US" altLang="ja-JP" sz="1200" dirty="0"/>
                        <a:t>2020/12/17</a:t>
                      </a:r>
                      <a:endParaRPr kumimoji="1" lang="ja-JP" altLang="en-US" sz="1200" dirty="0">
                        <a:latin typeface="+mn-lt"/>
                      </a:endParaRPr>
                    </a:p>
                  </a:txBody>
                  <a:tcPr anchor="ctr"/>
                </a:tc>
                <a:tc>
                  <a:txBody>
                    <a:bodyPr/>
                    <a:lstStyle/>
                    <a:p>
                      <a:r>
                        <a:rPr kumimoji="1" lang="en-US" altLang="ja-JP" sz="1200" dirty="0" err="1"/>
                        <a:t>FOSSAare</a:t>
                      </a:r>
                      <a:endParaRPr kumimoji="1" lang="ja-JP" altLang="en-US" sz="1200" dirty="0">
                        <a:latin typeface="+mn-lt"/>
                      </a:endParaRPr>
                    </a:p>
                  </a:txBody>
                  <a:tcPr anchor="ctr"/>
                </a:tc>
                <a:extLst>
                  <a:ext uri="{0D108BD9-81ED-4DB2-BD59-A6C34878D82A}">
                    <a16:rowId xmlns:a16="http://schemas.microsoft.com/office/drawing/2014/main" val="2466994459"/>
                  </a:ext>
                </a:extLst>
              </a:tr>
              <a:tr h="227282">
                <a:tc>
                  <a:txBody>
                    <a:bodyPr/>
                    <a:lstStyle/>
                    <a:p>
                      <a:r>
                        <a:rPr kumimoji="1" lang="en-US" altLang="ja-JP" sz="1200" dirty="0"/>
                        <a:t>2021/01/12</a:t>
                      </a:r>
                      <a:endParaRPr kumimoji="1" lang="en-US" altLang="ja-JP" sz="1200" dirty="0">
                        <a:latin typeface="+mn-lt"/>
                      </a:endParaRPr>
                    </a:p>
                  </a:txBody>
                  <a:tcPr anchor="ctr"/>
                </a:tc>
                <a:tc>
                  <a:txBody>
                    <a:bodyPr/>
                    <a:lstStyle/>
                    <a:p>
                      <a:r>
                        <a:rPr kumimoji="1" lang="en-US" altLang="ja-JP" sz="1200" dirty="0" err="1"/>
                        <a:t>WhiteSource</a:t>
                      </a:r>
                      <a:endParaRPr kumimoji="1" lang="ja-JP" altLang="en-US" sz="1200" dirty="0">
                        <a:latin typeface="+mn-lt"/>
                      </a:endParaRPr>
                    </a:p>
                  </a:txBody>
                  <a:tcPr anchor="ctr"/>
                </a:tc>
                <a:extLst>
                  <a:ext uri="{0D108BD9-81ED-4DB2-BD59-A6C34878D82A}">
                    <a16:rowId xmlns:a16="http://schemas.microsoft.com/office/drawing/2014/main" val="2494498816"/>
                  </a:ext>
                </a:extLst>
              </a:tr>
              <a:tr h="227282">
                <a:tc>
                  <a:txBody>
                    <a:bodyPr/>
                    <a:lstStyle/>
                    <a:p>
                      <a:r>
                        <a:rPr kumimoji="1" lang="en-US" altLang="ja-JP" sz="1200" dirty="0"/>
                        <a:t>2021/01/13</a:t>
                      </a:r>
                      <a:endParaRPr kumimoji="1" lang="ja-JP" altLang="en-US" sz="1200" dirty="0">
                        <a:latin typeface="+mn-lt"/>
                      </a:endParaRPr>
                    </a:p>
                  </a:txBody>
                  <a:tcPr anchor="ctr"/>
                </a:tc>
                <a:tc>
                  <a:txBody>
                    <a:bodyPr/>
                    <a:lstStyle/>
                    <a:p>
                      <a:r>
                        <a:rPr kumimoji="1" lang="en-US" altLang="ja-JP" sz="1200" dirty="0" err="1"/>
                        <a:t>SeQuenX</a:t>
                      </a:r>
                      <a:endParaRPr kumimoji="1" lang="ja-JP" altLang="en-US" sz="1200" dirty="0">
                        <a:latin typeface="+mn-lt"/>
                      </a:endParaRPr>
                    </a:p>
                  </a:txBody>
                  <a:tcPr anchor="ctr"/>
                </a:tc>
                <a:extLst>
                  <a:ext uri="{0D108BD9-81ED-4DB2-BD59-A6C34878D82A}">
                    <a16:rowId xmlns:a16="http://schemas.microsoft.com/office/drawing/2014/main" val="310194859"/>
                  </a:ext>
                </a:extLst>
              </a:tr>
              <a:tr h="227282">
                <a:tc>
                  <a:txBody>
                    <a:bodyPr/>
                    <a:lstStyle/>
                    <a:p>
                      <a:r>
                        <a:rPr kumimoji="1" lang="en-US" altLang="ja-JP" sz="1200" dirty="0"/>
                        <a:t>2021/01/19</a:t>
                      </a:r>
                      <a:endParaRPr kumimoji="1" lang="ja-JP" altLang="en-US" sz="1200" dirty="0">
                        <a:latin typeface="+mn-lt"/>
                      </a:endParaRPr>
                    </a:p>
                  </a:txBody>
                  <a:tcPr anchor="ctr"/>
                </a:tc>
                <a:tc>
                  <a:txBody>
                    <a:bodyPr/>
                    <a:lstStyle/>
                    <a:p>
                      <a:r>
                        <a:rPr kumimoji="1" lang="en-US" altLang="ja-JP" sz="1200" dirty="0" err="1"/>
                        <a:t>Synergon</a:t>
                      </a:r>
                      <a:endParaRPr kumimoji="1" lang="ja-JP" altLang="en-US" sz="1200" dirty="0">
                        <a:latin typeface="+mn-lt"/>
                      </a:endParaRPr>
                    </a:p>
                  </a:txBody>
                  <a:tcPr anchor="ctr"/>
                </a:tc>
                <a:extLst>
                  <a:ext uri="{0D108BD9-81ED-4DB2-BD59-A6C34878D82A}">
                    <a16:rowId xmlns:a16="http://schemas.microsoft.com/office/drawing/2014/main" val="1085077434"/>
                  </a:ext>
                </a:extLst>
              </a:tr>
              <a:tr h="227282">
                <a:tc>
                  <a:txBody>
                    <a:bodyPr/>
                    <a:lstStyle/>
                    <a:p>
                      <a:r>
                        <a:rPr kumimoji="1" lang="en-US" altLang="ja-JP" sz="1200" dirty="0"/>
                        <a:t>2021/10/20</a:t>
                      </a:r>
                      <a:endParaRPr kumimoji="1" lang="ja-JP" altLang="en-US" sz="1200" dirty="0">
                        <a:latin typeface="+mn-lt"/>
                      </a:endParaRPr>
                    </a:p>
                  </a:txBody>
                  <a:tcPr anchor="ctr"/>
                </a:tc>
                <a:tc>
                  <a:txBody>
                    <a:bodyPr/>
                    <a:lstStyle/>
                    <a:p>
                      <a:r>
                        <a:rPr kumimoji="1" lang="en-US" altLang="ja-JP" sz="1200" dirty="0"/>
                        <a:t>SCANOSS</a:t>
                      </a:r>
                      <a:endParaRPr kumimoji="1" lang="ja-JP" altLang="en-US" sz="1200" dirty="0">
                        <a:latin typeface="+mn-lt"/>
                      </a:endParaRPr>
                    </a:p>
                  </a:txBody>
                  <a:tcPr anchor="ctr"/>
                </a:tc>
                <a:extLst>
                  <a:ext uri="{0D108BD9-81ED-4DB2-BD59-A6C34878D82A}">
                    <a16:rowId xmlns:a16="http://schemas.microsoft.com/office/drawing/2014/main" val="2250241857"/>
                  </a:ext>
                </a:extLst>
              </a:tr>
              <a:tr h="227282">
                <a:tc>
                  <a:txBody>
                    <a:bodyPr/>
                    <a:lstStyle/>
                    <a:p>
                      <a:r>
                        <a:rPr kumimoji="1" lang="en-US" altLang="ja-JP" sz="1200" dirty="0"/>
                        <a:t>2021/10/28</a:t>
                      </a:r>
                      <a:endParaRPr kumimoji="1" lang="ja-JP" altLang="en-US" sz="1200" dirty="0">
                        <a:latin typeface="+mn-lt"/>
                      </a:endParaRPr>
                    </a:p>
                  </a:txBody>
                  <a:tcPr anchor="ctr"/>
                </a:tc>
                <a:tc>
                  <a:txBody>
                    <a:bodyPr/>
                    <a:lstStyle/>
                    <a:p>
                      <a:r>
                        <a:rPr kumimoji="1" lang="en-US" altLang="ja-JP" sz="1200" dirty="0"/>
                        <a:t>CAICT</a:t>
                      </a:r>
                      <a:endParaRPr kumimoji="1" lang="ja-JP" altLang="en-US" sz="1200" dirty="0">
                        <a:latin typeface="+mn-lt"/>
                      </a:endParaRPr>
                    </a:p>
                  </a:txBody>
                  <a:tcPr anchor="ctr"/>
                </a:tc>
                <a:extLst>
                  <a:ext uri="{0D108BD9-81ED-4DB2-BD59-A6C34878D82A}">
                    <a16:rowId xmlns:a16="http://schemas.microsoft.com/office/drawing/2014/main" val="2848564163"/>
                  </a:ext>
                </a:extLst>
              </a:tr>
              <a:tr h="227282">
                <a:tc>
                  <a:txBody>
                    <a:bodyPr/>
                    <a:lstStyle/>
                    <a:p>
                      <a:r>
                        <a:rPr kumimoji="1" lang="en-US" altLang="ja-JP" sz="1200" dirty="0"/>
                        <a:t>2021/12/15</a:t>
                      </a:r>
                      <a:endParaRPr kumimoji="1" lang="ja-JP" altLang="en-US" sz="1200" dirty="0">
                        <a:latin typeface="+mn-lt"/>
                      </a:endParaRPr>
                    </a:p>
                  </a:txBody>
                  <a:tcPr anchor="ctr"/>
                </a:tc>
                <a:tc>
                  <a:txBody>
                    <a:bodyPr/>
                    <a:lstStyle/>
                    <a:p>
                      <a:r>
                        <a:rPr kumimoji="1" lang="en-US" altLang="ja-JP" sz="1200" dirty="0"/>
                        <a:t>FOSSA</a:t>
                      </a:r>
                      <a:endParaRPr kumimoji="1" lang="ja-JP" altLang="en-US" sz="1200" dirty="0">
                        <a:latin typeface="+mn-lt"/>
                      </a:endParaRPr>
                    </a:p>
                  </a:txBody>
                  <a:tcPr anchor="ctr"/>
                </a:tc>
                <a:extLst>
                  <a:ext uri="{0D108BD9-81ED-4DB2-BD59-A6C34878D82A}">
                    <a16:rowId xmlns:a16="http://schemas.microsoft.com/office/drawing/2014/main" val="1430533369"/>
                  </a:ext>
                </a:extLst>
              </a:tr>
              <a:tr h="227282">
                <a:tc>
                  <a:txBody>
                    <a:bodyPr/>
                    <a:lstStyle/>
                    <a:p>
                      <a:r>
                        <a:rPr kumimoji="1" lang="en-US" altLang="ja-JP" sz="1200" dirty="0"/>
                        <a:t>2022/01/12</a:t>
                      </a:r>
                      <a:endParaRPr kumimoji="1" lang="ja-JP" altLang="en-US" sz="1200" dirty="0">
                        <a:latin typeface="+mn-lt"/>
                      </a:endParaRPr>
                    </a:p>
                  </a:txBody>
                  <a:tcPr anchor="ctr"/>
                </a:tc>
                <a:tc>
                  <a:txBody>
                    <a:bodyPr/>
                    <a:lstStyle/>
                    <a:p>
                      <a:r>
                        <a:rPr kumimoji="1" lang="en-US" altLang="ja-JP" sz="1200" dirty="0"/>
                        <a:t>Onward Security</a:t>
                      </a:r>
                      <a:endParaRPr kumimoji="1" lang="ja-JP" altLang="en-US" sz="1200" dirty="0">
                        <a:latin typeface="+mn-lt"/>
                      </a:endParaRPr>
                    </a:p>
                  </a:txBody>
                  <a:tcPr anchor="ctr"/>
                </a:tc>
                <a:extLst>
                  <a:ext uri="{0D108BD9-81ED-4DB2-BD59-A6C34878D82A}">
                    <a16:rowId xmlns:a16="http://schemas.microsoft.com/office/drawing/2014/main" val="2216187778"/>
                  </a:ext>
                </a:extLst>
              </a:tr>
              <a:tr h="227282">
                <a:tc>
                  <a:txBody>
                    <a:bodyPr/>
                    <a:lstStyle/>
                    <a:p>
                      <a:r>
                        <a:rPr kumimoji="1" lang="en-US" altLang="ja-JP" sz="1200" dirty="0"/>
                        <a:t>2022/01/17</a:t>
                      </a:r>
                      <a:endParaRPr kumimoji="1" lang="ja-JP" altLang="en-US" sz="1200" dirty="0">
                        <a:latin typeface="+mn-lt"/>
                      </a:endParaRPr>
                    </a:p>
                  </a:txBody>
                  <a:tcPr anchor="ctr"/>
                </a:tc>
                <a:tc>
                  <a:txBody>
                    <a:bodyPr/>
                    <a:lstStyle/>
                    <a:p>
                      <a:r>
                        <a:rPr kumimoji="1" lang="en-US" altLang="ja-JP" sz="1200" dirty="0" err="1"/>
                        <a:t>Fieldfisher</a:t>
                      </a:r>
                      <a:endParaRPr kumimoji="1" lang="ja-JP" altLang="en-US" sz="1200" dirty="0">
                        <a:latin typeface="+mn-lt"/>
                      </a:endParaRPr>
                    </a:p>
                  </a:txBody>
                  <a:tcPr anchor="ctr"/>
                </a:tc>
                <a:extLst>
                  <a:ext uri="{0D108BD9-81ED-4DB2-BD59-A6C34878D82A}">
                    <a16:rowId xmlns:a16="http://schemas.microsoft.com/office/drawing/2014/main" val="1726045700"/>
                  </a:ext>
                </a:extLst>
              </a:tr>
              <a:tr h="227282">
                <a:tc>
                  <a:txBody>
                    <a:bodyPr/>
                    <a:lstStyle/>
                    <a:p>
                      <a:r>
                        <a:rPr kumimoji="1" lang="en-US" altLang="ja-JP" sz="1200" dirty="0"/>
                        <a:t>2022/01/29</a:t>
                      </a:r>
                      <a:endParaRPr kumimoji="1" lang="ja-JP" altLang="en-US" sz="1200" dirty="0">
                        <a:latin typeface="+mn-lt"/>
                      </a:endParaRPr>
                    </a:p>
                  </a:txBody>
                  <a:tcPr anchor="ctr"/>
                </a:tc>
                <a:tc>
                  <a:txBody>
                    <a:bodyPr/>
                    <a:lstStyle/>
                    <a:p>
                      <a:r>
                        <a:rPr kumimoji="1" lang="en-US" altLang="ja-JP" sz="1200" dirty="0"/>
                        <a:t>Marks and Clerk France</a:t>
                      </a:r>
                      <a:endParaRPr kumimoji="1" lang="ja-JP" altLang="en-US" sz="1200" dirty="0">
                        <a:latin typeface="+mn-lt"/>
                      </a:endParaRPr>
                    </a:p>
                  </a:txBody>
                  <a:tcPr anchor="ctr"/>
                </a:tc>
                <a:extLst>
                  <a:ext uri="{0D108BD9-81ED-4DB2-BD59-A6C34878D82A}">
                    <a16:rowId xmlns:a16="http://schemas.microsoft.com/office/drawing/2014/main" val="412670806"/>
                  </a:ext>
                </a:extLst>
              </a:tr>
              <a:tr h="227282">
                <a:tc>
                  <a:txBody>
                    <a:bodyPr/>
                    <a:lstStyle/>
                    <a:p>
                      <a:r>
                        <a:rPr kumimoji="1" lang="en-US" altLang="ja-JP" sz="1200" dirty="0"/>
                        <a:t>2022/03/28</a:t>
                      </a:r>
                      <a:endParaRPr kumimoji="1" lang="ja-JP" altLang="en-US" sz="1200" dirty="0">
                        <a:latin typeface="+mn-lt"/>
                      </a:endParaRPr>
                    </a:p>
                  </a:txBody>
                  <a:tcPr anchor="ctr"/>
                </a:tc>
                <a:tc>
                  <a:txBody>
                    <a:bodyPr/>
                    <a:lstStyle/>
                    <a:p>
                      <a:r>
                        <a:rPr kumimoji="1" lang="en-US" altLang="ja-JP" sz="1200" dirty="0"/>
                        <a:t>TIMETOACT</a:t>
                      </a:r>
                    </a:p>
                  </a:txBody>
                  <a:tcPr anchor="ctr"/>
                </a:tc>
                <a:extLst>
                  <a:ext uri="{0D108BD9-81ED-4DB2-BD59-A6C34878D82A}">
                    <a16:rowId xmlns:a16="http://schemas.microsoft.com/office/drawing/2014/main" val="105493580"/>
                  </a:ext>
                </a:extLst>
              </a:tr>
              <a:tr h="227282">
                <a:tc>
                  <a:txBody>
                    <a:bodyPr/>
                    <a:lstStyle/>
                    <a:p>
                      <a:r>
                        <a:rPr kumimoji="1" lang="en-US" altLang="ja-JP" sz="1200" dirty="0">
                          <a:latin typeface="+mn-lt"/>
                        </a:rPr>
                        <a:t>2022/05/30</a:t>
                      </a:r>
                    </a:p>
                  </a:txBody>
                  <a:tcPr anchor="ctr"/>
                </a:tc>
                <a:tc>
                  <a:txBody>
                    <a:bodyPr/>
                    <a:lstStyle/>
                    <a:p>
                      <a:r>
                        <a:rPr kumimoji="1" lang="en-US" altLang="ja-JP" sz="1200" dirty="0">
                          <a:latin typeface="+mn-lt"/>
                        </a:rPr>
                        <a:t>SECTREND</a:t>
                      </a:r>
                      <a:endParaRPr kumimoji="1" lang="ja-JP" altLang="en-US" sz="1200" dirty="0">
                        <a:latin typeface="+mn-lt"/>
                      </a:endParaRPr>
                    </a:p>
                  </a:txBody>
                  <a:tcPr anchor="ctr"/>
                </a:tc>
                <a:extLst>
                  <a:ext uri="{0D108BD9-81ED-4DB2-BD59-A6C34878D82A}">
                    <a16:rowId xmlns:a16="http://schemas.microsoft.com/office/drawing/2014/main" val="4038218394"/>
                  </a:ext>
                </a:extLst>
              </a:tr>
            </a:tbl>
          </a:graphicData>
        </a:graphic>
      </p:graphicFrame>
      <p:graphicFrame>
        <p:nvGraphicFramePr>
          <p:cNvPr id="14" name="表 7">
            <a:extLst>
              <a:ext uri="{FF2B5EF4-FFF2-40B4-BE49-F238E27FC236}">
                <a16:creationId xmlns:a16="http://schemas.microsoft.com/office/drawing/2014/main" id="{D3308A7A-9A33-4908-A1D2-20C662B1784E}"/>
              </a:ext>
            </a:extLst>
          </p:cNvPr>
          <p:cNvGraphicFramePr>
            <a:graphicFrameLocks noGrp="1"/>
          </p:cNvGraphicFramePr>
          <p:nvPr>
            <p:extLst>
              <p:ext uri="{D42A27DB-BD31-4B8C-83A1-F6EECF244321}">
                <p14:modId xmlns:p14="http://schemas.microsoft.com/office/powerpoint/2010/main" val="3457339504"/>
              </p:ext>
            </p:extLst>
          </p:nvPr>
        </p:nvGraphicFramePr>
        <p:xfrm>
          <a:off x="8516413" y="2470651"/>
          <a:ext cx="3208433" cy="3474720"/>
        </p:xfrm>
        <a:graphic>
          <a:graphicData uri="http://schemas.openxmlformats.org/drawingml/2006/table">
            <a:tbl>
              <a:tblPr firstRow="1" bandRow="1">
                <a:tableStyleId>{2D5ABB26-0587-4C30-8999-92F81FD0307C}</a:tableStyleId>
              </a:tblPr>
              <a:tblGrid>
                <a:gridCol w="961569">
                  <a:extLst>
                    <a:ext uri="{9D8B030D-6E8A-4147-A177-3AD203B41FA5}">
                      <a16:colId xmlns:a16="http://schemas.microsoft.com/office/drawing/2014/main" val="3035973476"/>
                    </a:ext>
                  </a:extLst>
                </a:gridCol>
                <a:gridCol w="2246864">
                  <a:extLst>
                    <a:ext uri="{9D8B030D-6E8A-4147-A177-3AD203B41FA5}">
                      <a16:colId xmlns:a16="http://schemas.microsoft.com/office/drawing/2014/main" val="2128274504"/>
                    </a:ext>
                  </a:extLst>
                </a:gridCol>
              </a:tblGrid>
              <a:tr h="239531">
                <a:tc>
                  <a:txBody>
                    <a:bodyPr/>
                    <a:lstStyle/>
                    <a:p>
                      <a:r>
                        <a:rPr kumimoji="1" lang="en-US" altLang="ja-JP" sz="1200" dirty="0">
                          <a:latin typeface="+mn-lt"/>
                        </a:rPr>
                        <a:t>2022/10/14</a:t>
                      </a:r>
                      <a:endParaRPr kumimoji="1" lang="ja-JP" altLang="en-US" sz="1200" dirty="0">
                        <a:latin typeface="+mn-lt"/>
                      </a:endParaRPr>
                    </a:p>
                  </a:txBody>
                  <a:tcPr anchor="ctr"/>
                </a:tc>
                <a:tc>
                  <a:txBody>
                    <a:bodyPr/>
                    <a:lstStyle/>
                    <a:p>
                      <a:r>
                        <a:rPr kumimoji="1" lang="en-US" altLang="ja-JP" sz="1200" dirty="0" err="1">
                          <a:latin typeface="+mn-lt"/>
                        </a:rPr>
                        <a:t>Witzel</a:t>
                      </a:r>
                      <a:r>
                        <a:rPr kumimoji="1" lang="en-US" altLang="ja-JP" sz="1200" dirty="0">
                          <a:latin typeface="+mn-lt"/>
                        </a:rPr>
                        <a:t> </a:t>
                      </a:r>
                      <a:r>
                        <a:rPr kumimoji="1" lang="en-US" altLang="ja-JP" sz="1200" dirty="0" err="1">
                          <a:latin typeface="+mn-lt"/>
                        </a:rPr>
                        <a:t>Erb</a:t>
                      </a:r>
                      <a:r>
                        <a:rPr kumimoji="1" lang="en-US" altLang="ja-JP" sz="1200" dirty="0">
                          <a:latin typeface="+mn-lt"/>
                        </a:rPr>
                        <a:t> </a:t>
                      </a:r>
                      <a:r>
                        <a:rPr kumimoji="1" lang="en-US" altLang="ja-JP" sz="1200" dirty="0" err="1">
                          <a:latin typeface="+mn-lt"/>
                        </a:rPr>
                        <a:t>Backu</a:t>
                      </a:r>
                      <a:r>
                        <a:rPr kumimoji="1" lang="en-US" altLang="ja-JP" sz="1200" dirty="0">
                          <a:latin typeface="+mn-lt"/>
                        </a:rPr>
                        <a:t> &amp; Partner</a:t>
                      </a:r>
                      <a:endParaRPr kumimoji="1" lang="ja-JP" altLang="en-US" sz="1200" dirty="0">
                        <a:latin typeface="+mn-lt"/>
                      </a:endParaRPr>
                    </a:p>
                  </a:txBody>
                  <a:tcPr anchor="ctr"/>
                </a:tc>
                <a:extLst>
                  <a:ext uri="{0D108BD9-81ED-4DB2-BD59-A6C34878D82A}">
                    <a16:rowId xmlns:a16="http://schemas.microsoft.com/office/drawing/2014/main" val="1726045700"/>
                  </a:ext>
                </a:extLst>
              </a:tr>
              <a:tr h="239531">
                <a:tc>
                  <a:txBody>
                    <a:bodyPr/>
                    <a:lstStyle/>
                    <a:p>
                      <a:r>
                        <a:rPr kumimoji="1" lang="en-US" altLang="ja-JP" sz="1200" dirty="0">
                          <a:latin typeface="+mn-lt"/>
                        </a:rPr>
                        <a:t>2023/02/07</a:t>
                      </a:r>
                      <a:endParaRPr kumimoji="1" lang="ja-JP" altLang="en-US" sz="1200" dirty="0">
                        <a:latin typeface="+mn-lt"/>
                      </a:endParaRPr>
                    </a:p>
                  </a:txBody>
                  <a:tcPr anchor="ctr"/>
                </a:tc>
                <a:tc>
                  <a:txBody>
                    <a:bodyPr/>
                    <a:lstStyle/>
                    <a:p>
                      <a:r>
                        <a:rPr kumimoji="1" lang="en-US" altLang="ja-JP" sz="1200" dirty="0">
                          <a:latin typeface="+mn-lt"/>
                        </a:rPr>
                        <a:t>OSPOCO, Taylor English</a:t>
                      </a:r>
                      <a:endParaRPr kumimoji="1" lang="ja-JP" altLang="en-US" sz="1200" dirty="0">
                        <a:latin typeface="+mn-lt"/>
                      </a:endParaRPr>
                    </a:p>
                  </a:txBody>
                  <a:tcPr anchor="ctr"/>
                </a:tc>
                <a:extLst>
                  <a:ext uri="{0D108BD9-81ED-4DB2-BD59-A6C34878D82A}">
                    <a16:rowId xmlns:a16="http://schemas.microsoft.com/office/drawing/2014/main" val="1679772120"/>
                  </a:ext>
                </a:extLst>
              </a:tr>
              <a:tr h="239531">
                <a:tc>
                  <a:txBody>
                    <a:bodyPr/>
                    <a:lstStyle/>
                    <a:p>
                      <a:r>
                        <a:rPr kumimoji="1" lang="en-US" altLang="ja-JP" sz="1200" dirty="0">
                          <a:latin typeface="+mn-lt"/>
                        </a:rPr>
                        <a:t>2023/03/15</a:t>
                      </a:r>
                      <a:endParaRPr kumimoji="1" lang="ja-JP" altLang="en-US" sz="1200" dirty="0">
                        <a:latin typeface="+mn-lt"/>
                      </a:endParaRPr>
                    </a:p>
                  </a:txBody>
                  <a:tcPr anchor="ctr"/>
                </a:tc>
                <a:tc>
                  <a:txBody>
                    <a:bodyPr/>
                    <a:lstStyle/>
                    <a:p>
                      <a:r>
                        <a:rPr kumimoji="1" lang="en-US" altLang="ja-JP" sz="1200" dirty="0">
                          <a:latin typeface="+mn-lt"/>
                        </a:rPr>
                        <a:t>CESI</a:t>
                      </a:r>
                      <a:endParaRPr kumimoji="1" lang="ja-JP" altLang="en-US" sz="1200" dirty="0">
                        <a:latin typeface="+mn-lt"/>
                      </a:endParaRPr>
                    </a:p>
                  </a:txBody>
                  <a:tcPr anchor="ctr"/>
                </a:tc>
                <a:extLst>
                  <a:ext uri="{0D108BD9-81ED-4DB2-BD59-A6C34878D82A}">
                    <a16:rowId xmlns:a16="http://schemas.microsoft.com/office/drawing/2014/main" val="37114575"/>
                  </a:ext>
                </a:extLst>
              </a:tr>
              <a:tr h="239531">
                <a:tc>
                  <a:txBody>
                    <a:bodyPr/>
                    <a:lstStyle/>
                    <a:p>
                      <a:r>
                        <a:rPr kumimoji="1" lang="en-US" altLang="ja-JP" sz="1200" dirty="0">
                          <a:latin typeface="+mn-lt"/>
                        </a:rPr>
                        <a:t>2023/05/30</a:t>
                      </a:r>
                      <a:endParaRPr kumimoji="1" lang="ja-JP" altLang="en-US" sz="1200" dirty="0">
                        <a:latin typeface="+mn-lt"/>
                      </a:endParaRPr>
                    </a:p>
                  </a:txBody>
                  <a:tcPr anchor="ctr"/>
                </a:tc>
                <a:tc>
                  <a:txBody>
                    <a:bodyPr/>
                    <a:lstStyle/>
                    <a:p>
                      <a:r>
                        <a:rPr kumimoji="1" lang="en-US" altLang="ja-JP" sz="1200" dirty="0">
                          <a:latin typeface="+mn-lt"/>
                        </a:rPr>
                        <a:t>NORDEMANN</a:t>
                      </a:r>
                      <a:endParaRPr kumimoji="1" lang="ja-JP" altLang="en-US" sz="1200" dirty="0">
                        <a:latin typeface="+mn-lt"/>
                      </a:endParaRPr>
                    </a:p>
                  </a:txBody>
                  <a:tcPr anchor="ctr"/>
                </a:tc>
                <a:extLst>
                  <a:ext uri="{0D108BD9-81ED-4DB2-BD59-A6C34878D82A}">
                    <a16:rowId xmlns:a16="http://schemas.microsoft.com/office/drawing/2014/main" val="2049643619"/>
                  </a:ext>
                </a:extLst>
              </a:tr>
              <a:tr h="239531">
                <a:tc>
                  <a:txBody>
                    <a:bodyPr/>
                    <a:lstStyle/>
                    <a:p>
                      <a:r>
                        <a:rPr kumimoji="1" lang="en-US" altLang="ja-JP" sz="1200" dirty="0">
                          <a:latin typeface="+mn-lt"/>
                        </a:rPr>
                        <a:t>2023/06/22</a:t>
                      </a:r>
                      <a:endParaRPr kumimoji="1" lang="ja-JP" altLang="en-US" sz="1200" dirty="0">
                        <a:latin typeface="+mn-lt"/>
                      </a:endParaRPr>
                    </a:p>
                  </a:txBody>
                  <a:tcPr anchor="ctr"/>
                </a:tc>
                <a:tc>
                  <a:txBody>
                    <a:bodyPr/>
                    <a:lstStyle/>
                    <a:p>
                      <a:r>
                        <a:rPr kumimoji="1" lang="en-US" altLang="ja-JP" sz="1200" dirty="0">
                          <a:latin typeface="+mn-lt"/>
                        </a:rPr>
                        <a:t>Deloitte</a:t>
                      </a:r>
                      <a:endParaRPr kumimoji="1" lang="ja-JP" altLang="en-US" sz="1200" dirty="0">
                        <a:latin typeface="+mn-lt"/>
                      </a:endParaRPr>
                    </a:p>
                  </a:txBody>
                  <a:tcPr anchor="ctr"/>
                </a:tc>
                <a:extLst>
                  <a:ext uri="{0D108BD9-81ED-4DB2-BD59-A6C34878D82A}">
                    <a16:rowId xmlns:a16="http://schemas.microsoft.com/office/drawing/2014/main" val="1979635913"/>
                  </a:ext>
                </a:extLst>
              </a:tr>
              <a:tr h="399218">
                <a:tc>
                  <a:txBody>
                    <a:bodyPr/>
                    <a:lstStyle/>
                    <a:p>
                      <a:r>
                        <a:rPr kumimoji="1" lang="en-US" altLang="ja-JP" sz="1200" dirty="0">
                          <a:latin typeface="+mn-lt"/>
                        </a:rPr>
                        <a:t>2023/8/7</a:t>
                      </a:r>
                      <a:endParaRPr kumimoji="1" lang="ja-JP" altLang="en-US" sz="1200" dirty="0">
                        <a:latin typeface="+mn-lt"/>
                      </a:endParaRPr>
                    </a:p>
                  </a:txBody>
                  <a:tcPr anchor="ctr"/>
                </a:tc>
                <a:tc>
                  <a:txBody>
                    <a:bodyPr/>
                    <a:lstStyle/>
                    <a:p>
                      <a:r>
                        <a:rPr kumimoji="1" lang="en-US" altLang="ja-JP" sz="1200" dirty="0">
                          <a:latin typeface="+mn-lt"/>
                        </a:rPr>
                        <a:t>National Financial Technology Certification Center</a:t>
                      </a:r>
                      <a:endParaRPr kumimoji="1" lang="ja-JP" altLang="en-US" sz="1200" dirty="0">
                        <a:latin typeface="+mn-lt"/>
                      </a:endParaRPr>
                    </a:p>
                  </a:txBody>
                  <a:tcPr anchor="ctr"/>
                </a:tc>
                <a:extLst>
                  <a:ext uri="{0D108BD9-81ED-4DB2-BD59-A6C34878D82A}">
                    <a16:rowId xmlns:a16="http://schemas.microsoft.com/office/drawing/2014/main" val="437538272"/>
                  </a:ext>
                </a:extLst>
              </a:tr>
              <a:tr h="239531">
                <a:tc>
                  <a:txBody>
                    <a:bodyPr/>
                    <a:lstStyle/>
                    <a:p>
                      <a:r>
                        <a:rPr kumimoji="1" lang="en-US" altLang="ja-JP" sz="1200" dirty="0">
                          <a:latin typeface="+mn-lt"/>
                        </a:rPr>
                        <a:t>2023/8/21</a:t>
                      </a:r>
                      <a:endParaRPr kumimoji="1" lang="ja-JP" altLang="en-US" sz="1200" dirty="0">
                        <a:latin typeface="+mn-lt"/>
                      </a:endParaRPr>
                    </a:p>
                  </a:txBody>
                  <a:tcPr anchor="ctr"/>
                </a:tc>
                <a:tc>
                  <a:txBody>
                    <a:bodyPr/>
                    <a:lstStyle/>
                    <a:p>
                      <a:r>
                        <a:rPr kumimoji="1" lang="en-US" altLang="ja-JP" sz="1200" dirty="0" err="1">
                          <a:latin typeface="+mn-lt"/>
                        </a:rPr>
                        <a:t>OpenTEKr</a:t>
                      </a:r>
                      <a:endParaRPr kumimoji="1" lang="ja-JP" altLang="en-US" sz="1200" dirty="0">
                        <a:latin typeface="+mn-lt"/>
                      </a:endParaRPr>
                    </a:p>
                  </a:txBody>
                  <a:tcPr anchor="ctr"/>
                </a:tc>
                <a:extLst>
                  <a:ext uri="{0D108BD9-81ED-4DB2-BD59-A6C34878D82A}">
                    <a16:rowId xmlns:a16="http://schemas.microsoft.com/office/drawing/2014/main" val="3957258679"/>
                  </a:ext>
                </a:extLst>
              </a:tr>
              <a:tr h="399218">
                <a:tc>
                  <a:txBody>
                    <a:bodyPr/>
                    <a:lstStyle/>
                    <a:p>
                      <a:r>
                        <a:rPr kumimoji="1" lang="en-US" altLang="ja-JP" sz="1200" dirty="0">
                          <a:latin typeface="+mn-lt"/>
                        </a:rPr>
                        <a:t>2023/9/4</a:t>
                      </a:r>
                      <a:endParaRPr kumimoji="1" lang="ja-JP" altLang="en-US" sz="1200" dirty="0">
                        <a:latin typeface="+mn-lt"/>
                      </a:endParaRPr>
                    </a:p>
                  </a:txBody>
                  <a:tcPr anchor="ctr"/>
                </a:tc>
                <a:tc>
                  <a:txBody>
                    <a:bodyPr/>
                    <a:lstStyle/>
                    <a:p>
                      <a:r>
                        <a:rPr kumimoji="1" lang="en-US" altLang="ja-JP" sz="1200" dirty="0">
                          <a:latin typeface="+mn-lt"/>
                        </a:rPr>
                        <a:t>Suzhou </a:t>
                      </a:r>
                      <a:r>
                        <a:rPr kumimoji="1" lang="en-US" altLang="ja-JP" sz="1200" dirty="0" err="1">
                          <a:latin typeface="+mn-lt"/>
                        </a:rPr>
                        <a:t>PrismAurora</a:t>
                      </a:r>
                      <a:r>
                        <a:rPr kumimoji="1" lang="en-US" altLang="ja-JP" sz="1200" dirty="0">
                          <a:latin typeface="+mn-lt"/>
                        </a:rPr>
                        <a:t> Information Technology</a:t>
                      </a:r>
                      <a:endParaRPr kumimoji="1" lang="ja-JP" altLang="en-US" sz="1200" dirty="0">
                        <a:latin typeface="+mn-lt"/>
                      </a:endParaRPr>
                    </a:p>
                  </a:txBody>
                  <a:tcPr anchor="ctr"/>
                </a:tc>
                <a:extLst>
                  <a:ext uri="{0D108BD9-81ED-4DB2-BD59-A6C34878D82A}">
                    <a16:rowId xmlns:a16="http://schemas.microsoft.com/office/drawing/2014/main" val="2485160392"/>
                  </a:ext>
                </a:extLst>
              </a:tr>
              <a:tr h="239531">
                <a:tc>
                  <a:txBody>
                    <a:bodyPr/>
                    <a:lstStyle/>
                    <a:p>
                      <a:r>
                        <a:rPr kumimoji="1" lang="en-US" altLang="ja-JP" sz="1200" dirty="0">
                          <a:latin typeface="+mn-lt"/>
                        </a:rPr>
                        <a:t>2023/9/12</a:t>
                      </a:r>
                      <a:endParaRPr kumimoji="1" lang="ja-JP" altLang="en-US" sz="1200" dirty="0">
                        <a:latin typeface="+mn-lt"/>
                      </a:endParaRPr>
                    </a:p>
                  </a:txBody>
                  <a:tcPr anchor="ctr"/>
                </a:tc>
                <a:tc>
                  <a:txBody>
                    <a:bodyPr/>
                    <a:lstStyle/>
                    <a:p>
                      <a:r>
                        <a:rPr kumimoji="1" lang="en-US" altLang="ja-JP" sz="1200" dirty="0">
                          <a:latin typeface="+mn-lt"/>
                        </a:rPr>
                        <a:t>LR29</a:t>
                      </a:r>
                      <a:endParaRPr kumimoji="1" lang="ja-JP" altLang="en-US" sz="1200" dirty="0">
                        <a:latin typeface="+mn-lt"/>
                      </a:endParaRPr>
                    </a:p>
                  </a:txBody>
                  <a:tcPr anchor="ctr"/>
                </a:tc>
                <a:extLst>
                  <a:ext uri="{0D108BD9-81ED-4DB2-BD59-A6C34878D82A}">
                    <a16:rowId xmlns:a16="http://schemas.microsoft.com/office/drawing/2014/main" val="1311155665"/>
                  </a:ext>
                </a:extLst>
              </a:tr>
              <a:tr h="558905">
                <a:tc>
                  <a:txBody>
                    <a:bodyPr/>
                    <a:lstStyle/>
                    <a:p>
                      <a:r>
                        <a:rPr kumimoji="1" lang="en-US" altLang="ja-JP" sz="1200" dirty="0">
                          <a:latin typeface="+mn-lt"/>
                        </a:rPr>
                        <a:t>2023/12/13</a:t>
                      </a:r>
                      <a:endParaRPr kumimoji="1" lang="ja-JP" altLang="en-US" sz="1200" dirty="0">
                        <a:latin typeface="+mn-lt"/>
                      </a:endParaRPr>
                    </a:p>
                  </a:txBody>
                  <a:tcPr anchor="ctr"/>
                </a:tc>
                <a:tc>
                  <a:txBody>
                    <a:bodyPr/>
                    <a:lstStyle/>
                    <a:p>
                      <a:r>
                        <a:rPr kumimoji="1" lang="en-US" altLang="ja-JP" sz="1200" dirty="0">
                          <a:latin typeface="+mn-lt"/>
                        </a:rPr>
                        <a:t>China Industrial Control Systems Cyber Emergency Response Team</a:t>
                      </a:r>
                      <a:endParaRPr kumimoji="1" lang="ja-JP" altLang="en-US" sz="1200" dirty="0">
                        <a:latin typeface="+mn-lt"/>
                      </a:endParaRPr>
                    </a:p>
                  </a:txBody>
                  <a:tcPr anchor="ctr"/>
                </a:tc>
                <a:extLst>
                  <a:ext uri="{0D108BD9-81ED-4DB2-BD59-A6C34878D82A}">
                    <a16:rowId xmlns:a16="http://schemas.microsoft.com/office/drawing/2014/main" val="1092425302"/>
                  </a:ext>
                </a:extLst>
              </a:tr>
            </a:tbl>
          </a:graphicData>
        </a:graphic>
      </p:graphicFrame>
      <p:sp>
        <p:nvSpPr>
          <p:cNvPr id="15" name="正方形/長方形 14">
            <a:extLst>
              <a:ext uri="{FF2B5EF4-FFF2-40B4-BE49-F238E27FC236}">
                <a16:creationId xmlns:a16="http://schemas.microsoft.com/office/drawing/2014/main" id="{AB65566E-9EEA-467F-9735-55C61FF04B6D}"/>
              </a:ext>
            </a:extLst>
          </p:cNvPr>
          <p:cNvSpPr/>
          <p:nvPr/>
        </p:nvSpPr>
        <p:spPr>
          <a:xfrm>
            <a:off x="890270" y="1947633"/>
            <a:ext cx="3809792" cy="55886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mj-ea"/>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プラチナメンバー参加</a:t>
            </a:r>
          </a:p>
        </p:txBody>
      </p:sp>
      <p:sp>
        <p:nvSpPr>
          <p:cNvPr id="16" name="正方形/長方形 15">
            <a:extLst>
              <a:ext uri="{FF2B5EF4-FFF2-40B4-BE49-F238E27FC236}">
                <a16:creationId xmlns:a16="http://schemas.microsoft.com/office/drawing/2014/main" id="{CF17593B-0C85-478C-BB24-6C18F110B8A6}"/>
              </a:ext>
            </a:extLst>
          </p:cNvPr>
          <p:cNvSpPr/>
          <p:nvPr/>
        </p:nvSpPr>
        <p:spPr>
          <a:xfrm>
            <a:off x="5000741" y="1947633"/>
            <a:ext cx="6920749" cy="56913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err="1">
                <a:ln>
                  <a:noFill/>
                </a:ln>
                <a:solidFill>
                  <a:prstClr val="white"/>
                </a:solidFill>
                <a:effectLst/>
                <a:uLnTx/>
                <a:uFillTx/>
                <a:ea typeface="BIZ UDPゴシック" panose="020B0400000000000000" pitchFamily="50" charset="-128"/>
                <a:cs typeface="+mn-cs"/>
              </a:rPr>
              <a:t>OpenChain</a:t>
            </a:r>
            <a:r>
              <a:rPr kumimoji="0" lang="ja-JP" altLang="en-US" sz="1800" b="1" i="0" u="none" strike="noStrike" kern="0" cap="none" spc="0" normalizeH="0" baseline="0" noProof="0" dirty="0">
                <a:ln>
                  <a:noFill/>
                </a:ln>
                <a:solidFill>
                  <a:prstClr val="white"/>
                </a:solidFill>
                <a:effectLst/>
                <a:uLnTx/>
                <a:uFillTx/>
                <a:latin typeface="+mj-ea"/>
                <a:ea typeface="+mj-ea"/>
                <a:cs typeface="+mn-cs"/>
              </a:rPr>
              <a:t>パートナー</a:t>
            </a:r>
          </a:p>
        </p:txBody>
      </p:sp>
      <p:sp>
        <p:nvSpPr>
          <p:cNvPr id="3" name="フッター プレースホルダー 2">
            <a:extLst>
              <a:ext uri="{FF2B5EF4-FFF2-40B4-BE49-F238E27FC236}">
                <a16:creationId xmlns:a16="http://schemas.microsoft.com/office/drawing/2014/main" id="{D6DDC536-89EB-4F30-A2F5-C2F1C4D47938}"/>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B543AA15-8AA7-505A-8917-B56D914E9C9A}"/>
              </a:ext>
            </a:extLst>
          </p:cNvPr>
          <p:cNvSpPr>
            <a:spLocks noGrp="1"/>
          </p:cNvSpPr>
          <p:nvPr>
            <p:ph type="sldNum" sz="quarter" idx="4"/>
          </p:nvPr>
        </p:nvSpPr>
        <p:spPr/>
        <p:txBody>
          <a:bodyPr/>
          <a:lstStyle/>
          <a:p>
            <a:fld id="{9E677C9D-2908-4B51-B245-D0108F3FAF17}" type="slidenum">
              <a:rPr lang="ja-JP" altLang="en-US" smtClean="0"/>
              <a:pPr/>
              <a:t>14</a:t>
            </a:fld>
            <a:endParaRPr lang="ja-JP" altLang="en-US" dirty="0"/>
          </a:p>
        </p:txBody>
      </p:sp>
    </p:spTree>
    <p:extLst>
      <p:ext uri="{BB962C8B-B14F-4D97-AF65-F5344CB8AC3E}">
        <p14:creationId xmlns:p14="http://schemas.microsoft.com/office/powerpoint/2010/main" val="3061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Spec. 2.1</a:t>
            </a:r>
            <a:r>
              <a:rPr lang="ja-JP" altLang="en-US" b="1" dirty="0">
                <a:latin typeface="+mj-lt"/>
                <a:ea typeface="游ゴシック" panose="020B0400000000000000" pitchFamily="50" charset="-128"/>
              </a:rPr>
              <a:t> </a:t>
            </a:r>
            <a:r>
              <a:rPr lang="en-US" altLang="ja-JP" b="1" dirty="0">
                <a:latin typeface="+mj-lt"/>
                <a:ea typeface="游ゴシック" panose="020B0400000000000000" pitchFamily="50" charset="-128"/>
              </a:rPr>
              <a:t>&gt;&gt; ISO/IEC 5230:2020</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ja-JP" altLang="en-US" sz="2400" b="1" dirty="0">
                <a:latin typeface="+mn-lt"/>
                <a:ea typeface="+mj-ea"/>
              </a:rPr>
              <a:t>適合を宣言する組織の例</a:t>
            </a:r>
            <a:endParaRPr kumimoji="1" lang="en-US" altLang="ja-JP" sz="2400" b="1" dirty="0">
              <a:latin typeface="+mj-lt"/>
              <a:ea typeface="+mn-ea"/>
            </a:endParaRPr>
          </a:p>
        </p:txBody>
      </p:sp>
      <p:sp>
        <p:nvSpPr>
          <p:cNvPr id="21" name="タイトル 1">
            <a:extLst>
              <a:ext uri="{FF2B5EF4-FFF2-40B4-BE49-F238E27FC236}">
                <a16:creationId xmlns:a16="http://schemas.microsoft.com/office/drawing/2014/main" id="{A0671782-5A7A-4775-A129-C64A528DDE41}"/>
              </a:ext>
            </a:extLst>
          </p:cNvPr>
          <p:cNvSpPr txBox="1">
            <a:spLocks/>
          </p:cNvSpPr>
          <p:nvPr/>
        </p:nvSpPr>
        <p:spPr>
          <a:xfrm>
            <a:off x="6772978" y="6326420"/>
            <a:ext cx="4840769" cy="40147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latin typeface="+mn-lt"/>
              </a:rPr>
              <a:t> </a:t>
            </a:r>
            <a:r>
              <a:rPr lang="en-US" altLang="ja-JP" sz="1400" dirty="0">
                <a:latin typeface="+mn-lt"/>
                <a:cs typeface="Segoe UI Light" panose="020B0502040204020203" pitchFamily="34" charset="0"/>
                <a:hlinkClick r:id="rId3"/>
              </a:rPr>
              <a:t>https://www.openchainproject.org/community-of-conformance</a:t>
            </a:r>
            <a:endParaRPr lang="en-US" altLang="ja-JP" sz="1400" dirty="0">
              <a:latin typeface="+mn-lt"/>
              <a:cs typeface="Segoe UI Light" panose="020B0502040204020203" pitchFamily="34" charset="0"/>
            </a:endParaRPr>
          </a:p>
          <a:p>
            <a:endParaRPr lang="en-US" altLang="ja-JP" sz="1400" dirty="0">
              <a:latin typeface="+mn-lt"/>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50B7EE09-60E5-49DA-AA3F-5E1471F458E7}"/>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331E6459-DDE2-FDB3-0011-54A11CC0AE21}"/>
              </a:ext>
            </a:extLst>
          </p:cNvPr>
          <p:cNvSpPr>
            <a:spLocks noGrp="1"/>
          </p:cNvSpPr>
          <p:nvPr>
            <p:ph type="sldNum" sz="quarter" idx="4"/>
          </p:nvPr>
        </p:nvSpPr>
        <p:spPr/>
        <p:txBody>
          <a:bodyPr/>
          <a:lstStyle/>
          <a:p>
            <a:fld id="{9E677C9D-2908-4B51-B245-D0108F3FAF17}" type="slidenum">
              <a:rPr lang="ja-JP" altLang="en-US" smtClean="0"/>
              <a:pPr/>
              <a:t>15</a:t>
            </a:fld>
            <a:endParaRPr lang="ja-JP" altLang="en-US" dirty="0"/>
          </a:p>
        </p:txBody>
      </p:sp>
      <p:pic>
        <p:nvPicPr>
          <p:cNvPr id="4" name="図 3">
            <a:extLst>
              <a:ext uri="{FF2B5EF4-FFF2-40B4-BE49-F238E27FC236}">
                <a16:creationId xmlns:a16="http://schemas.microsoft.com/office/drawing/2014/main" id="{1978D446-ADCC-D310-003B-1B0B18B90DBC}"/>
              </a:ext>
            </a:extLst>
          </p:cNvPr>
          <p:cNvPicPr>
            <a:picLocks noChangeAspect="1"/>
          </p:cNvPicPr>
          <p:nvPr/>
        </p:nvPicPr>
        <p:blipFill rotWithShape="1">
          <a:blip r:embed="rId4"/>
          <a:srcRect b="8862"/>
          <a:stretch/>
        </p:blipFill>
        <p:spPr>
          <a:xfrm>
            <a:off x="552260" y="1784113"/>
            <a:ext cx="5100933" cy="4499798"/>
          </a:xfrm>
          <a:prstGeom prst="rect">
            <a:avLst/>
          </a:prstGeom>
        </p:spPr>
      </p:pic>
      <p:pic>
        <p:nvPicPr>
          <p:cNvPr id="11" name="図 10">
            <a:extLst>
              <a:ext uri="{FF2B5EF4-FFF2-40B4-BE49-F238E27FC236}">
                <a16:creationId xmlns:a16="http://schemas.microsoft.com/office/drawing/2014/main" id="{A246039A-8027-C70F-D5A6-A09A1B78CEEC}"/>
              </a:ext>
            </a:extLst>
          </p:cNvPr>
          <p:cNvPicPr>
            <a:picLocks noChangeAspect="1"/>
          </p:cNvPicPr>
          <p:nvPr/>
        </p:nvPicPr>
        <p:blipFill rotWithShape="1">
          <a:blip r:embed="rId5"/>
          <a:srcRect t="13372"/>
          <a:stretch/>
        </p:blipFill>
        <p:spPr>
          <a:xfrm>
            <a:off x="6211846" y="2006750"/>
            <a:ext cx="5401901" cy="4277160"/>
          </a:xfrm>
          <a:prstGeom prst="rect">
            <a:avLst/>
          </a:prstGeom>
        </p:spPr>
      </p:pic>
    </p:spTree>
    <p:extLst>
      <p:ext uri="{BB962C8B-B14F-4D97-AF65-F5344CB8AC3E}">
        <p14:creationId xmlns:p14="http://schemas.microsoft.com/office/powerpoint/2010/main" val="288551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D301F-FD49-04BD-2C7B-50D31F517172}"/>
              </a:ext>
            </a:extLst>
          </p:cNvPr>
          <p:cNvSpPr>
            <a:spLocks noGrp="1"/>
          </p:cNvSpPr>
          <p:nvPr>
            <p:ph type="title"/>
          </p:nvPr>
        </p:nvSpPr>
        <p:spPr/>
        <p:txBody>
          <a:bodyPr/>
          <a:lstStyle/>
          <a:p>
            <a:r>
              <a:rPr kumimoji="1" lang="ja-JP" altLang="en-US" dirty="0"/>
              <a:t>適合を宣言する組織の例</a:t>
            </a:r>
          </a:p>
        </p:txBody>
      </p:sp>
      <p:sp>
        <p:nvSpPr>
          <p:cNvPr id="5" name="フッター プレースホルダー 4">
            <a:extLst>
              <a:ext uri="{FF2B5EF4-FFF2-40B4-BE49-F238E27FC236}">
                <a16:creationId xmlns:a16="http://schemas.microsoft.com/office/drawing/2014/main" id="{F6D544C3-4C3F-D4B2-694A-0EC8E47FD07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02A64F9-5A5A-193C-BE14-2C843DACFE86}"/>
              </a:ext>
            </a:extLst>
          </p:cNvPr>
          <p:cNvSpPr>
            <a:spLocks noGrp="1"/>
          </p:cNvSpPr>
          <p:nvPr>
            <p:ph type="sldNum" sz="quarter" idx="4"/>
          </p:nvPr>
        </p:nvSpPr>
        <p:spPr/>
        <p:txBody>
          <a:bodyPr/>
          <a:lstStyle/>
          <a:p>
            <a:fld id="{9E677C9D-2908-4B51-B245-D0108F3FAF17}" type="slidenum">
              <a:rPr lang="ja-JP" altLang="en-US" smtClean="0"/>
              <a:pPr/>
              <a:t>16</a:t>
            </a:fld>
            <a:endParaRPr lang="ja-JP" altLang="en-US" dirty="0"/>
          </a:p>
        </p:txBody>
      </p:sp>
      <p:pic>
        <p:nvPicPr>
          <p:cNvPr id="9" name="図 8" descr="カレンダー&#10;&#10;自動的に生成された説明">
            <a:extLst>
              <a:ext uri="{FF2B5EF4-FFF2-40B4-BE49-F238E27FC236}">
                <a16:creationId xmlns:a16="http://schemas.microsoft.com/office/drawing/2014/main" id="{1D67951B-C90C-B65B-43E4-3C911ED25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339" y="1273743"/>
            <a:ext cx="9167654" cy="5037257"/>
          </a:xfrm>
          <a:prstGeom prst="rect">
            <a:avLst/>
          </a:prstGeom>
        </p:spPr>
      </p:pic>
    </p:spTree>
    <p:extLst>
      <p:ext uri="{BB962C8B-B14F-4D97-AF65-F5344CB8AC3E}">
        <p14:creationId xmlns:p14="http://schemas.microsoft.com/office/powerpoint/2010/main" val="103416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FD3A844-0B03-D878-9500-ED2EE6FADDAE}"/>
              </a:ext>
            </a:extLst>
          </p:cNvPr>
          <p:cNvPicPr>
            <a:picLocks noChangeAspect="1"/>
          </p:cNvPicPr>
          <p:nvPr/>
        </p:nvPicPr>
        <p:blipFill>
          <a:blip r:embed="rId3"/>
          <a:stretch>
            <a:fillRect/>
          </a:stretch>
        </p:blipFill>
        <p:spPr>
          <a:xfrm>
            <a:off x="529953" y="4137322"/>
            <a:ext cx="5805873" cy="2159317"/>
          </a:xfrm>
          <a:prstGeom prst="rect">
            <a:avLst/>
          </a:prstGeom>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活動体制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619571" y="1322031"/>
            <a:ext cx="5358021" cy="394195"/>
          </a:xfrm>
        </p:spPr>
        <p:txBody>
          <a:bodyPr/>
          <a:lstStyle/>
          <a:p>
            <a:pPr marL="0" indent="0">
              <a:buNone/>
            </a:pP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&amp; General Manager</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marL="0" indent="0">
              <a:buNone/>
            </a:pPr>
            <a:endParaRPr kumimoji="1" lang="en-US" altLang="ja-JP" sz="2400" b="1" dirty="0">
              <a:latin typeface="+mn-lt"/>
              <a:ea typeface="+mj-ea"/>
            </a:endParaRPr>
          </a:p>
        </p:txBody>
      </p:sp>
      <p:sp>
        <p:nvSpPr>
          <p:cNvPr id="10" name="正方形/長方形 9">
            <a:extLst>
              <a:ext uri="{FF2B5EF4-FFF2-40B4-BE49-F238E27FC236}">
                <a16:creationId xmlns:a16="http://schemas.microsoft.com/office/drawing/2014/main" id="{207ED5CA-59CD-4878-B149-C9BC1D7EC5E4}"/>
              </a:ext>
            </a:extLst>
          </p:cNvPr>
          <p:cNvSpPr/>
          <p:nvPr/>
        </p:nvSpPr>
        <p:spPr>
          <a:xfrm>
            <a:off x="7645593" y="1370003"/>
            <a:ext cx="3204641"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Community</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4" name="図 13">
            <a:extLst>
              <a:ext uri="{FF2B5EF4-FFF2-40B4-BE49-F238E27FC236}">
                <a16:creationId xmlns:a16="http://schemas.microsoft.com/office/drawing/2014/main" id="{87D05FC2-0A07-4BC0-8E0A-A1AA6B87358D}"/>
              </a:ext>
            </a:extLst>
          </p:cNvPr>
          <p:cNvPicPr>
            <a:picLocks noChangeAspect="1"/>
          </p:cNvPicPr>
          <p:nvPr/>
        </p:nvPicPr>
        <p:blipFill>
          <a:blip r:embed="rId4"/>
          <a:stretch>
            <a:fillRect/>
          </a:stretch>
        </p:blipFill>
        <p:spPr>
          <a:xfrm>
            <a:off x="4645893" y="1755172"/>
            <a:ext cx="1222155" cy="1237150"/>
          </a:xfrm>
          <a:prstGeom prst="rect">
            <a:avLst/>
          </a:prstGeom>
        </p:spPr>
      </p:pic>
      <p:sp>
        <p:nvSpPr>
          <p:cNvPr id="15" name="正方形/長方形 14">
            <a:extLst>
              <a:ext uri="{FF2B5EF4-FFF2-40B4-BE49-F238E27FC236}">
                <a16:creationId xmlns:a16="http://schemas.microsoft.com/office/drawing/2014/main" id="{EB21072A-F696-4552-86A1-B4E254AE1F96}"/>
              </a:ext>
            </a:extLst>
          </p:cNvPr>
          <p:cNvSpPr/>
          <p:nvPr/>
        </p:nvSpPr>
        <p:spPr>
          <a:xfrm>
            <a:off x="4297241" y="3007290"/>
            <a:ext cx="1919457" cy="48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Shane Coughlan</a:t>
            </a: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General Manager</a:t>
            </a:r>
          </a:p>
        </p:txBody>
      </p:sp>
      <p:sp>
        <p:nvSpPr>
          <p:cNvPr id="17" name="正方形/長方形 16">
            <a:extLst>
              <a:ext uri="{FF2B5EF4-FFF2-40B4-BE49-F238E27FC236}">
                <a16:creationId xmlns:a16="http://schemas.microsoft.com/office/drawing/2014/main" id="{338368F8-7260-4B4A-B437-0FD073EDBCC6}"/>
              </a:ext>
            </a:extLst>
          </p:cNvPr>
          <p:cNvSpPr/>
          <p:nvPr/>
        </p:nvSpPr>
        <p:spPr>
          <a:xfrm>
            <a:off x="1260383" y="3734357"/>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C5317652-0287-4DD4-BAB6-826D67FA9EE5}"/>
              </a:ext>
            </a:extLst>
          </p:cNvPr>
          <p:cNvSpPr txBox="1"/>
          <p:nvPr/>
        </p:nvSpPr>
        <p:spPr>
          <a:xfrm>
            <a:off x="6486993" y="1964642"/>
            <a:ext cx="5521843" cy="3539430"/>
          </a:xfrm>
          <a:prstGeom prst="rect">
            <a:avLst/>
          </a:prstGeom>
          <a:noFill/>
        </p:spPr>
        <p:txBody>
          <a:bodyPr wrap="square">
            <a:spAutoFit/>
          </a:bodyPr>
          <a:lstStyle/>
          <a:p>
            <a:pPr marL="285750" indent="-285750" algn="l" fontAlgn="base">
              <a:buFont typeface="Wingdings" panose="05000000000000000000" pitchFamily="2" charset="2"/>
              <a:buChar char="n"/>
            </a:pPr>
            <a:r>
              <a:rPr lang="en-US" altLang="ja-JP" sz="1600" b="1" i="0" dirty="0">
                <a:solidFill>
                  <a:srgbClr val="252525"/>
                </a:solidFill>
                <a:effectLst/>
              </a:rPr>
              <a:t>Main Community:</a:t>
            </a:r>
            <a:br>
              <a:rPr lang="en-US" altLang="ja-JP" sz="1600" b="0" i="0" dirty="0">
                <a:solidFill>
                  <a:srgbClr val="252525"/>
                </a:solidFill>
                <a:effectLst/>
              </a:rPr>
            </a:br>
            <a:r>
              <a:rPr lang="en-US" altLang="ja-JP" sz="1600" b="0" i="0" u="none" strike="noStrike" dirty="0">
                <a:solidFill>
                  <a:srgbClr val="00AEBC"/>
                </a:solidFill>
                <a:effectLst/>
                <a:hlinkClick r:id="rId5"/>
              </a:rPr>
              <a:t>https://lists.openchainproject.org/g/main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Automotive Work Group:</a:t>
            </a:r>
            <a:br>
              <a:rPr lang="en-US" altLang="ja-JP" sz="1600" i="0" dirty="0">
                <a:solidFill>
                  <a:srgbClr val="252525"/>
                </a:solidFill>
                <a:effectLst/>
              </a:rPr>
            </a:br>
            <a:r>
              <a:rPr lang="en-US" altLang="ja-JP" sz="1600" i="0" u="none" strike="noStrike" dirty="0">
                <a:solidFill>
                  <a:srgbClr val="00AEBC"/>
                </a:solidFill>
                <a:effectLst/>
                <a:hlinkClick r:id="rId6"/>
              </a:rPr>
              <a:t>https</a:t>
            </a:r>
            <a:r>
              <a:rPr lang="en-US" altLang="ja-JP" sz="1600" b="0" i="0" u="none" strike="noStrike" dirty="0">
                <a:solidFill>
                  <a:srgbClr val="00AEBC"/>
                </a:solidFill>
                <a:effectLst/>
                <a:hlinkClick r:id="rId6"/>
              </a:rPr>
              <a:t>://groups.io/g/openchain-automotive-work-group</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Tooling Work Group:</a:t>
            </a:r>
            <a:br>
              <a:rPr lang="en-US" altLang="ja-JP" sz="1600" b="0" i="0" dirty="0">
                <a:solidFill>
                  <a:srgbClr val="252525"/>
                </a:solidFill>
                <a:effectLst/>
              </a:rPr>
            </a:br>
            <a:r>
              <a:rPr lang="en-US" altLang="ja-JP" sz="1600" b="0" i="0" u="none" strike="noStrike" dirty="0">
                <a:solidFill>
                  <a:srgbClr val="00AEBC"/>
                </a:solidFill>
                <a:effectLst/>
                <a:hlinkClick r:id="rId7"/>
              </a:rPr>
              <a:t>https://groups.io/g/oss-based-compliance-tooling</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Telco Work Group:</a:t>
            </a:r>
            <a:br>
              <a:rPr lang="en-US" altLang="ja-JP" sz="1600" b="0" i="0" dirty="0">
                <a:solidFill>
                  <a:srgbClr val="252525"/>
                </a:solidFill>
                <a:effectLst/>
              </a:rPr>
            </a:br>
            <a:r>
              <a:rPr lang="en-US" altLang="ja-JP" sz="1600" b="0" i="0" u="none" strike="noStrike" dirty="0">
                <a:solidFill>
                  <a:srgbClr val="00AEBC"/>
                </a:solidFill>
                <a:effectLst/>
                <a:hlinkClick r:id="rId8"/>
              </a:rPr>
              <a:t>https://lists.openchainproject.org/g/telco</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Education Work Group:</a:t>
            </a:r>
            <a:br>
              <a:rPr lang="en-US" altLang="ja-JP" sz="1600" b="0" i="0" dirty="0">
                <a:solidFill>
                  <a:srgbClr val="252525"/>
                </a:solidFill>
                <a:effectLst/>
              </a:rPr>
            </a:br>
            <a:r>
              <a:rPr lang="en-US" altLang="ja-JP" sz="1600" b="0" i="0" u="none" strike="noStrike" dirty="0">
                <a:solidFill>
                  <a:srgbClr val="00AEBC"/>
                </a:solidFill>
                <a:effectLst/>
                <a:hlinkClick r:id="rId9"/>
              </a:rPr>
              <a:t>https://lists.openchainproject.org/g/education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Specification Development Discussions:</a:t>
            </a:r>
            <a:br>
              <a:rPr lang="en-US" altLang="ja-JP" sz="1600" b="0" i="0" dirty="0">
                <a:solidFill>
                  <a:srgbClr val="252525"/>
                </a:solidFill>
                <a:effectLst/>
              </a:rPr>
            </a:br>
            <a:r>
              <a:rPr lang="en-US" altLang="ja-JP" sz="1600" b="0" i="0" u="none" strike="noStrike" dirty="0">
                <a:solidFill>
                  <a:srgbClr val="00AEBC"/>
                </a:solidFill>
                <a:effectLst/>
                <a:hlinkClick r:id="rId10"/>
              </a:rPr>
              <a:t>https://lists.openchainproject.org/g/specification</a:t>
            </a:r>
            <a:endParaRPr lang="en-US" altLang="ja-JP" sz="1600" b="0" i="0" dirty="0">
              <a:solidFill>
                <a:srgbClr val="252525"/>
              </a:solidFill>
              <a:effectLst/>
            </a:endParaRPr>
          </a:p>
          <a:p>
            <a:pPr marL="285750" indent="-285750" algn="l" fontAlgn="base">
              <a:buFont typeface="Wingdings" panose="05000000000000000000" pitchFamily="2" charset="2"/>
              <a:buChar char="n"/>
            </a:pPr>
            <a:r>
              <a:rPr lang="en-US" altLang="ja-JP" sz="1600" b="1" i="0" dirty="0">
                <a:solidFill>
                  <a:srgbClr val="252525"/>
                </a:solidFill>
                <a:effectLst/>
              </a:rPr>
              <a:t>Partner Network:</a:t>
            </a:r>
            <a:br>
              <a:rPr lang="en-US" altLang="ja-JP" sz="1600" b="0" i="0" dirty="0">
                <a:solidFill>
                  <a:srgbClr val="252525"/>
                </a:solidFill>
                <a:effectLst/>
              </a:rPr>
            </a:br>
            <a:r>
              <a:rPr lang="en-US" altLang="ja-JP" sz="1600" b="0" i="0" u="none" strike="noStrike" dirty="0">
                <a:solidFill>
                  <a:srgbClr val="00AEBC"/>
                </a:solidFill>
                <a:effectLst/>
                <a:hlinkClick r:id="rId11"/>
              </a:rPr>
              <a:t>https://lists.openchainproject.org/g/partners</a:t>
            </a:r>
            <a:endParaRPr lang="en-US" altLang="ja-JP" sz="1600" b="0" i="0" dirty="0">
              <a:solidFill>
                <a:srgbClr val="252525"/>
              </a:solidFill>
              <a:effectLst/>
            </a:endParaRPr>
          </a:p>
        </p:txBody>
      </p:sp>
      <p:sp>
        <p:nvSpPr>
          <p:cNvPr id="3" name="フッター プレースホルダー 2">
            <a:extLst>
              <a:ext uri="{FF2B5EF4-FFF2-40B4-BE49-F238E27FC236}">
                <a16:creationId xmlns:a16="http://schemas.microsoft.com/office/drawing/2014/main" id="{188C4C18-4A46-4673-8B70-8A00E6351F4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8" name="図 7">
            <a:extLst>
              <a:ext uri="{FF2B5EF4-FFF2-40B4-BE49-F238E27FC236}">
                <a16:creationId xmlns:a16="http://schemas.microsoft.com/office/drawing/2014/main" id="{9E56FEE6-9F69-F4D9-B778-12079920152F}"/>
              </a:ext>
            </a:extLst>
          </p:cNvPr>
          <p:cNvPicPr>
            <a:picLocks noChangeAspect="1"/>
          </p:cNvPicPr>
          <p:nvPr/>
        </p:nvPicPr>
        <p:blipFill>
          <a:blip r:embed="rId12"/>
          <a:stretch>
            <a:fillRect/>
          </a:stretch>
        </p:blipFill>
        <p:spPr>
          <a:xfrm>
            <a:off x="2751073" y="1776080"/>
            <a:ext cx="1221459" cy="1172242"/>
          </a:xfrm>
          <a:prstGeom prst="rect">
            <a:avLst/>
          </a:prstGeom>
        </p:spPr>
      </p:pic>
      <p:sp>
        <p:nvSpPr>
          <p:cNvPr id="19" name="正方形/長方形 18">
            <a:extLst>
              <a:ext uri="{FF2B5EF4-FFF2-40B4-BE49-F238E27FC236}">
                <a16:creationId xmlns:a16="http://schemas.microsoft.com/office/drawing/2014/main" id="{89EB14C5-B92B-E70D-A5C2-632FC57AB372}"/>
              </a:ext>
            </a:extLst>
          </p:cNvPr>
          <p:cNvSpPr/>
          <p:nvPr/>
        </p:nvSpPr>
        <p:spPr>
          <a:xfrm>
            <a:off x="2118831" y="2990338"/>
            <a:ext cx="2359499" cy="57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Jimmy </a:t>
            </a:r>
            <a:r>
              <a:rPr lang="en-US" altLang="ja-JP" sz="1600" dirty="0" err="1">
                <a:solidFill>
                  <a:srgbClr val="484848"/>
                </a:solidFill>
                <a:latin typeface="Segoe UI" panose="020B0502040204020203" pitchFamily="34" charset="0"/>
                <a:ea typeface="Meiryo UI" panose="020B0604030504040204" pitchFamily="50" charset="-128"/>
                <a:cs typeface="Segoe UI" panose="020B0502040204020203" pitchFamily="34" charset="0"/>
              </a:rPr>
              <a:t>Ahlberg</a:t>
            </a:r>
            <a:endPar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a:p>
            <a:pPr algn="ctr"/>
            <a:r>
              <a:rPr lang="en-US" altLang="ja-JP" sz="1600" dirty="0">
                <a:solidFill>
                  <a:srgbClr val="484848"/>
                </a:solidFill>
                <a:latin typeface="Segoe UI" panose="020B0502040204020203" pitchFamily="34" charset="0"/>
                <a:ea typeface="Meiryo UI" panose="020B0604030504040204" pitchFamily="50" charset="-128"/>
                <a:cs typeface="Segoe UI" panose="020B0502040204020203" pitchFamily="34" charset="0"/>
              </a:rPr>
              <a:t>Governing Board Chair</a:t>
            </a:r>
          </a:p>
        </p:txBody>
      </p:sp>
      <p:sp>
        <p:nvSpPr>
          <p:cNvPr id="13" name="スライド番号プレースホルダー 12">
            <a:extLst>
              <a:ext uri="{FF2B5EF4-FFF2-40B4-BE49-F238E27FC236}">
                <a16:creationId xmlns:a16="http://schemas.microsoft.com/office/drawing/2014/main" id="{3EACD771-9745-096A-D898-1D80A2602083}"/>
              </a:ext>
            </a:extLst>
          </p:cNvPr>
          <p:cNvSpPr>
            <a:spLocks noGrp="1"/>
          </p:cNvSpPr>
          <p:nvPr>
            <p:ph type="sldNum" sz="quarter" idx="4"/>
          </p:nvPr>
        </p:nvSpPr>
        <p:spPr/>
        <p:txBody>
          <a:bodyPr/>
          <a:lstStyle/>
          <a:p>
            <a:fld id="{9E677C9D-2908-4B51-B245-D0108F3FAF17}" type="slidenum">
              <a:rPr lang="ja-JP" altLang="en-US" smtClean="0"/>
              <a:pPr/>
              <a:t>17</a:t>
            </a:fld>
            <a:endParaRPr lang="ja-JP" altLang="en-US" dirty="0"/>
          </a:p>
        </p:txBody>
      </p:sp>
    </p:spTree>
    <p:extLst>
      <p:ext uri="{BB962C8B-B14F-4D97-AF65-F5344CB8AC3E}">
        <p14:creationId xmlns:p14="http://schemas.microsoft.com/office/powerpoint/2010/main" val="3495216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プロジェクトのメンバー資格</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5400518" cy="2860470"/>
          </a:xfrm>
        </p:spPr>
        <p:txBody>
          <a:bodyPr/>
          <a:lstStyle/>
          <a:p>
            <a:pPr marL="0" indent="0">
              <a:buNone/>
            </a:pPr>
            <a:r>
              <a:rPr kumimoji="1" lang="ja-JP" altLang="en-US" sz="2800" b="1" u="sng" dirty="0">
                <a:latin typeface="+mn-ea"/>
                <a:ea typeface="+mn-ea"/>
              </a:rPr>
              <a:t>プラチナ メンバー</a:t>
            </a:r>
            <a:endParaRPr kumimoji="1" lang="en-US" altLang="ja-JP" sz="2800" b="1" u="sng" dirty="0">
              <a:latin typeface="+mj-lt"/>
              <a:ea typeface="+mn-ea"/>
            </a:endParaRPr>
          </a:p>
          <a:p>
            <a:r>
              <a:rPr kumimoji="1" lang="en-US" altLang="ja-JP" sz="2400" b="1" dirty="0">
                <a:latin typeface="+mn-lt"/>
                <a:ea typeface="+mn-ea"/>
              </a:rPr>
              <a:t>Linux Foundation</a:t>
            </a:r>
            <a:r>
              <a:rPr kumimoji="1" lang="ja-JP" altLang="en-US" sz="2400" b="1" dirty="0">
                <a:latin typeface="+mn-lt"/>
                <a:ea typeface="+mn-ea"/>
              </a:rPr>
              <a:t>の企業会員が参加できる</a:t>
            </a:r>
            <a:endParaRPr kumimoji="1" lang="en-US" altLang="ja-JP" sz="2400" b="1" dirty="0">
              <a:latin typeface="+mn-lt"/>
              <a:ea typeface="+mn-ea"/>
            </a:endParaRPr>
          </a:p>
          <a:p>
            <a:r>
              <a:rPr lang="ja-JP" altLang="en-US" sz="2400" b="1" dirty="0">
                <a:latin typeface="+mn-lt"/>
                <a:ea typeface="+mn-ea"/>
              </a:rPr>
              <a:t>現在</a:t>
            </a:r>
            <a:r>
              <a:rPr lang="en-US" altLang="ja-JP" sz="2400" b="1" dirty="0">
                <a:latin typeface="+mn-lt"/>
                <a:ea typeface="+mn-ea"/>
              </a:rPr>
              <a:t>23</a:t>
            </a:r>
            <a:r>
              <a:rPr lang="ja-JP" altLang="en-US" sz="2400" b="1" dirty="0">
                <a:latin typeface="+mn-lt"/>
                <a:ea typeface="+mn-ea"/>
              </a:rPr>
              <a:t>社</a:t>
            </a:r>
            <a:endParaRPr lang="en-US" altLang="ja-JP" sz="2400" b="1" dirty="0">
              <a:latin typeface="+mn-lt"/>
              <a:ea typeface="+mn-ea"/>
            </a:endParaRPr>
          </a:p>
        </p:txBody>
      </p:sp>
      <p:sp>
        <p:nvSpPr>
          <p:cNvPr id="18" name="テキスト プレースホルダー 2">
            <a:extLst>
              <a:ext uri="{FF2B5EF4-FFF2-40B4-BE49-F238E27FC236}">
                <a16:creationId xmlns:a16="http://schemas.microsoft.com/office/drawing/2014/main" id="{BEAC2BAD-FC52-4EF1-910A-CC7560932A15}"/>
              </a:ext>
            </a:extLst>
          </p:cNvPr>
          <p:cNvSpPr txBox="1">
            <a:spLocks/>
          </p:cNvSpPr>
          <p:nvPr/>
        </p:nvSpPr>
        <p:spPr bwMode="gray">
          <a:xfrm>
            <a:off x="890269" y="4112538"/>
            <a:ext cx="5400518" cy="139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コミュニティー メンバー</a:t>
            </a:r>
            <a:endParaRPr lang="en-US" altLang="ja-JP" sz="2800" b="1" u="sng" kern="0" dirty="0">
              <a:latin typeface="+mj-lt"/>
              <a:ea typeface="+mn-ea"/>
            </a:endParaRPr>
          </a:p>
          <a:p>
            <a:r>
              <a:rPr lang="en-US" altLang="ja-JP" sz="2400" b="1" kern="0" dirty="0">
                <a:latin typeface="+mn-ea"/>
                <a:ea typeface="+mn-ea"/>
              </a:rPr>
              <a:t>ML</a:t>
            </a:r>
            <a:r>
              <a:rPr lang="ja-JP" altLang="en-US" sz="2400" b="1" kern="0" dirty="0">
                <a:latin typeface="+mn-ea"/>
                <a:ea typeface="+mn-ea"/>
              </a:rPr>
              <a:t>、電話会議、ワークショップ等、誰でも参加できる</a:t>
            </a:r>
          </a:p>
        </p:txBody>
      </p:sp>
      <p:sp>
        <p:nvSpPr>
          <p:cNvPr id="3" name="フッター プレースホルダー 2">
            <a:extLst>
              <a:ext uri="{FF2B5EF4-FFF2-40B4-BE49-F238E27FC236}">
                <a16:creationId xmlns:a16="http://schemas.microsoft.com/office/drawing/2014/main" id="{96228BC1-FB30-417C-B2A2-C09DA444DBB3}"/>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5" name="正方形/長方形 4">
            <a:extLst>
              <a:ext uri="{FF2B5EF4-FFF2-40B4-BE49-F238E27FC236}">
                <a16:creationId xmlns:a16="http://schemas.microsoft.com/office/drawing/2014/main" id="{923E5C5C-29BA-389F-576B-7331BC7C5944}"/>
              </a:ext>
            </a:extLst>
          </p:cNvPr>
          <p:cNvSpPr/>
          <p:nvPr/>
        </p:nvSpPr>
        <p:spPr>
          <a:xfrm>
            <a:off x="7149455" y="1316202"/>
            <a:ext cx="4282122" cy="37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Platinum</a:t>
            </a:r>
            <a:r>
              <a:rPr lang="ja-JP" altLang="en-US"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 </a:t>
            </a:r>
            <a:r>
              <a:rPr lang="en-US" altLang="ja-JP" sz="2400" b="1" dirty="0">
                <a:solidFill>
                  <a:srgbClr val="484848"/>
                </a:solidFill>
                <a:latin typeface="Segoe UI" panose="020B0502040204020203" pitchFamily="34" charset="0"/>
                <a:ea typeface="Meiryo UI" panose="020B0604030504040204" pitchFamily="50" charset="-128"/>
                <a:cs typeface="Segoe UI" panose="020B0502040204020203" pitchFamily="34" charset="0"/>
              </a:rPr>
              <a:t>Members</a:t>
            </a:r>
            <a:endParaRPr lang="en-US" altLang="ja-JP" sz="300" b="1" dirty="0">
              <a:solidFill>
                <a:srgbClr val="484848"/>
              </a:solidFill>
              <a:latin typeface="Segoe UI" panose="020B0502040204020203" pitchFamily="34" charset="0"/>
              <a:ea typeface="Meiryo UI" panose="020B0604030504040204" pitchFamily="50" charset="-128"/>
              <a:cs typeface="Segoe UI" panose="020B0502040204020203" pitchFamily="34" charset="0"/>
            </a:endParaRPr>
          </a:p>
        </p:txBody>
      </p:sp>
      <p:sp>
        <p:nvSpPr>
          <p:cNvPr id="10" name="スライド番号プレースホルダー 9">
            <a:extLst>
              <a:ext uri="{FF2B5EF4-FFF2-40B4-BE49-F238E27FC236}">
                <a16:creationId xmlns:a16="http://schemas.microsoft.com/office/drawing/2014/main" id="{D220353C-FAA3-B6AA-CD13-5D94B379B1F0}"/>
              </a:ext>
            </a:extLst>
          </p:cNvPr>
          <p:cNvSpPr>
            <a:spLocks noGrp="1"/>
          </p:cNvSpPr>
          <p:nvPr>
            <p:ph type="sldNum" sz="quarter" idx="4"/>
          </p:nvPr>
        </p:nvSpPr>
        <p:spPr/>
        <p:txBody>
          <a:bodyPr/>
          <a:lstStyle/>
          <a:p>
            <a:fld id="{9E677C9D-2908-4B51-B245-D0108F3FAF17}" type="slidenum">
              <a:rPr lang="ja-JP" altLang="en-US" smtClean="0"/>
              <a:pPr/>
              <a:t>18</a:t>
            </a:fld>
            <a:endParaRPr lang="ja-JP" altLang="en-US" dirty="0"/>
          </a:p>
        </p:txBody>
      </p:sp>
      <p:pic>
        <p:nvPicPr>
          <p:cNvPr id="1026" name="Picture 2" descr="この画像には代替テキストの説明がありません">
            <a:extLst>
              <a:ext uri="{FF2B5EF4-FFF2-40B4-BE49-F238E27FC236}">
                <a16:creationId xmlns:a16="http://schemas.microsoft.com/office/drawing/2014/main" id="{AB9A607E-5B9D-09E2-D9C3-3C24F2CD2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3371" y="4199244"/>
            <a:ext cx="4131612" cy="231886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1DFFF9F1-69A6-4102-8101-A28F99E6853A}"/>
              </a:ext>
            </a:extLst>
          </p:cNvPr>
          <p:cNvPicPr>
            <a:picLocks noChangeAspect="1"/>
          </p:cNvPicPr>
          <p:nvPr/>
        </p:nvPicPr>
        <p:blipFill>
          <a:blip r:embed="rId4"/>
          <a:stretch>
            <a:fillRect/>
          </a:stretch>
        </p:blipFill>
        <p:spPr>
          <a:xfrm>
            <a:off x="6434618" y="1763747"/>
            <a:ext cx="5583211" cy="1740120"/>
          </a:xfrm>
          <a:prstGeom prst="rect">
            <a:avLst/>
          </a:prstGeom>
        </p:spPr>
      </p:pic>
    </p:spTree>
    <p:extLst>
      <p:ext uri="{BB962C8B-B14F-4D97-AF65-F5344CB8AC3E}">
        <p14:creationId xmlns:p14="http://schemas.microsoft.com/office/powerpoint/2010/main" val="1208885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FA7B96B7-8F5E-EACF-4ADF-FFC39A4E1267}"/>
              </a:ext>
            </a:extLst>
          </p:cNvPr>
          <p:cNvPicPr>
            <a:picLocks noChangeAspect="1"/>
          </p:cNvPicPr>
          <p:nvPr/>
        </p:nvPicPr>
        <p:blipFill rotWithShape="1">
          <a:blip r:embed="rId3"/>
          <a:srcRect l="1907" t="14542" r="2646"/>
          <a:stretch/>
        </p:blipFill>
        <p:spPr>
          <a:xfrm>
            <a:off x="9318933" y="3976768"/>
            <a:ext cx="2821788" cy="1521148"/>
          </a:xfrm>
          <a:prstGeom prst="rect">
            <a:avLst/>
          </a:prstGeom>
        </p:spPr>
      </p:pic>
      <p:pic>
        <p:nvPicPr>
          <p:cNvPr id="14" name="図 13">
            <a:extLst>
              <a:ext uri="{FF2B5EF4-FFF2-40B4-BE49-F238E27FC236}">
                <a16:creationId xmlns:a16="http://schemas.microsoft.com/office/drawing/2014/main" id="{1F6B747A-A0E2-EF40-40BA-6A54E799CBA9}"/>
              </a:ext>
            </a:extLst>
          </p:cNvPr>
          <p:cNvPicPr>
            <a:picLocks noChangeAspect="1"/>
          </p:cNvPicPr>
          <p:nvPr/>
        </p:nvPicPr>
        <p:blipFill>
          <a:blip r:embed="rId4"/>
          <a:stretch>
            <a:fillRect/>
          </a:stretch>
        </p:blipFill>
        <p:spPr>
          <a:xfrm>
            <a:off x="3526153" y="3911391"/>
            <a:ext cx="2454006" cy="2552622"/>
          </a:xfrm>
          <a:prstGeom prst="rect">
            <a:avLst/>
          </a:prstGeom>
        </p:spPr>
      </p:pic>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サポート体制</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pPr marL="0" indent="0">
              <a:buNone/>
            </a:pPr>
            <a:r>
              <a:rPr kumimoji="1" lang="en-US" altLang="ja-JP" sz="2400" b="1" dirty="0">
                <a:latin typeface="+mn-lt"/>
                <a:ea typeface="+mj-ea"/>
              </a:rPr>
              <a:t>Partner Program</a:t>
            </a:r>
            <a:r>
              <a:rPr kumimoji="1" lang="ja-JP" altLang="en-US" sz="2400" b="1" dirty="0">
                <a:latin typeface="+mn-lt"/>
                <a:ea typeface="+mj-ea"/>
              </a:rPr>
              <a:t>によるサポート体制が拡充中</a:t>
            </a:r>
          </a:p>
          <a:p>
            <a:pPr marL="0" indent="0">
              <a:buNone/>
            </a:pPr>
            <a:endParaRPr kumimoji="1" lang="en-US" altLang="ja-JP" sz="2400" b="1" dirty="0">
              <a:latin typeface="+mj-lt"/>
              <a:ea typeface="+mn-ea"/>
            </a:endParaRP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7541113" y="576576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5"/>
              </a:rPr>
              <a:t>https://www.openchainproject.org/partners</a:t>
            </a:r>
            <a:endParaRPr lang="en-US" altLang="ja-JP" sz="1400" dirty="0">
              <a:cs typeface="Segoe UI Light" panose="020B0502040204020203" pitchFamily="34" charset="0"/>
            </a:endParaRPr>
          </a:p>
        </p:txBody>
      </p:sp>
      <p:sp>
        <p:nvSpPr>
          <p:cNvPr id="5" name="フッター プレースホルダー 4">
            <a:extLst>
              <a:ext uri="{FF2B5EF4-FFF2-40B4-BE49-F238E27FC236}">
                <a16:creationId xmlns:a16="http://schemas.microsoft.com/office/drawing/2014/main" id="{E1802E0B-6F10-40E9-B9E1-256B71CF9CA7}"/>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63E9FC03-F636-0EB8-1A02-4CB51F2F4329}"/>
              </a:ext>
            </a:extLst>
          </p:cNvPr>
          <p:cNvPicPr>
            <a:picLocks noChangeAspect="1"/>
          </p:cNvPicPr>
          <p:nvPr/>
        </p:nvPicPr>
        <p:blipFill>
          <a:blip r:embed="rId6"/>
          <a:stretch>
            <a:fillRect/>
          </a:stretch>
        </p:blipFill>
        <p:spPr>
          <a:xfrm>
            <a:off x="1331339" y="1763490"/>
            <a:ext cx="4353273" cy="1778811"/>
          </a:xfrm>
          <a:prstGeom prst="rect">
            <a:avLst/>
          </a:prstGeom>
        </p:spPr>
      </p:pic>
      <p:pic>
        <p:nvPicPr>
          <p:cNvPr id="12" name="図 11">
            <a:extLst>
              <a:ext uri="{FF2B5EF4-FFF2-40B4-BE49-F238E27FC236}">
                <a16:creationId xmlns:a16="http://schemas.microsoft.com/office/drawing/2014/main" id="{68F344C4-DB07-857D-1CC6-F5D33CA7EA20}"/>
              </a:ext>
            </a:extLst>
          </p:cNvPr>
          <p:cNvPicPr>
            <a:picLocks noChangeAspect="1"/>
          </p:cNvPicPr>
          <p:nvPr/>
        </p:nvPicPr>
        <p:blipFill>
          <a:blip r:embed="rId7"/>
          <a:stretch>
            <a:fillRect/>
          </a:stretch>
        </p:blipFill>
        <p:spPr>
          <a:xfrm>
            <a:off x="6603465" y="1785661"/>
            <a:ext cx="3087135" cy="1867219"/>
          </a:xfrm>
          <a:prstGeom prst="rect">
            <a:avLst/>
          </a:prstGeom>
        </p:spPr>
      </p:pic>
      <p:sp>
        <p:nvSpPr>
          <p:cNvPr id="8" name="スライド番号プレースホルダー 7">
            <a:extLst>
              <a:ext uri="{FF2B5EF4-FFF2-40B4-BE49-F238E27FC236}">
                <a16:creationId xmlns:a16="http://schemas.microsoft.com/office/drawing/2014/main" id="{38E567BA-03DF-E0C9-76F1-69D76E1A9098}"/>
              </a:ext>
            </a:extLst>
          </p:cNvPr>
          <p:cNvSpPr>
            <a:spLocks noGrp="1"/>
          </p:cNvSpPr>
          <p:nvPr>
            <p:ph type="sldNum" sz="quarter" idx="4"/>
          </p:nvPr>
        </p:nvSpPr>
        <p:spPr/>
        <p:txBody>
          <a:bodyPr/>
          <a:lstStyle/>
          <a:p>
            <a:fld id="{9E677C9D-2908-4B51-B245-D0108F3FAF17}" type="slidenum">
              <a:rPr lang="ja-JP" altLang="en-US" smtClean="0"/>
              <a:pPr/>
              <a:t>19</a:t>
            </a:fld>
            <a:endParaRPr lang="ja-JP" altLang="en-US" dirty="0"/>
          </a:p>
        </p:txBody>
      </p:sp>
      <p:pic>
        <p:nvPicPr>
          <p:cNvPr id="4" name="図 3">
            <a:extLst>
              <a:ext uri="{FF2B5EF4-FFF2-40B4-BE49-F238E27FC236}">
                <a16:creationId xmlns:a16="http://schemas.microsoft.com/office/drawing/2014/main" id="{38603A11-8FB4-5175-F973-32CB0FDA4843}"/>
              </a:ext>
            </a:extLst>
          </p:cNvPr>
          <p:cNvPicPr>
            <a:picLocks noChangeAspect="1"/>
          </p:cNvPicPr>
          <p:nvPr/>
        </p:nvPicPr>
        <p:blipFill>
          <a:blip r:embed="rId8"/>
          <a:stretch>
            <a:fillRect/>
          </a:stretch>
        </p:blipFill>
        <p:spPr>
          <a:xfrm>
            <a:off x="445818" y="3761787"/>
            <a:ext cx="2829550" cy="2499790"/>
          </a:xfrm>
          <a:prstGeom prst="rect">
            <a:avLst/>
          </a:prstGeom>
        </p:spPr>
      </p:pic>
      <p:pic>
        <p:nvPicPr>
          <p:cNvPr id="20" name="図 19">
            <a:extLst>
              <a:ext uri="{FF2B5EF4-FFF2-40B4-BE49-F238E27FC236}">
                <a16:creationId xmlns:a16="http://schemas.microsoft.com/office/drawing/2014/main" id="{C937F838-5FA5-87A4-DB23-D9F981C5AFED}"/>
              </a:ext>
            </a:extLst>
          </p:cNvPr>
          <p:cNvPicPr>
            <a:picLocks noChangeAspect="1"/>
          </p:cNvPicPr>
          <p:nvPr/>
        </p:nvPicPr>
        <p:blipFill>
          <a:blip r:embed="rId9"/>
          <a:stretch>
            <a:fillRect/>
          </a:stretch>
        </p:blipFill>
        <p:spPr>
          <a:xfrm>
            <a:off x="6252113" y="3717924"/>
            <a:ext cx="2822457" cy="1521148"/>
          </a:xfrm>
          <a:prstGeom prst="rect">
            <a:avLst/>
          </a:prstGeom>
        </p:spPr>
      </p:pic>
      <p:sp>
        <p:nvSpPr>
          <p:cNvPr id="15" name="テキスト ボックス 14">
            <a:extLst>
              <a:ext uri="{FF2B5EF4-FFF2-40B4-BE49-F238E27FC236}">
                <a16:creationId xmlns:a16="http://schemas.microsoft.com/office/drawing/2014/main" id="{0E3DD1E4-19E0-4DFD-94B8-41C592B218C2}"/>
              </a:ext>
            </a:extLst>
          </p:cNvPr>
          <p:cNvSpPr txBox="1"/>
          <p:nvPr/>
        </p:nvSpPr>
        <p:spPr>
          <a:xfrm>
            <a:off x="499095"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Law Firms</a:t>
            </a:r>
          </a:p>
        </p:txBody>
      </p:sp>
      <p:sp>
        <p:nvSpPr>
          <p:cNvPr id="16" name="テキスト ボックス 15">
            <a:extLst>
              <a:ext uri="{FF2B5EF4-FFF2-40B4-BE49-F238E27FC236}">
                <a16:creationId xmlns:a16="http://schemas.microsoft.com/office/drawing/2014/main" id="{3EA50185-D01B-47D5-A8E1-4976FED39743}"/>
              </a:ext>
            </a:extLst>
          </p:cNvPr>
          <p:cNvSpPr txBox="1"/>
          <p:nvPr/>
        </p:nvSpPr>
        <p:spPr>
          <a:xfrm>
            <a:off x="3406922"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Service Providers</a:t>
            </a:r>
          </a:p>
        </p:txBody>
      </p:sp>
      <p:sp>
        <p:nvSpPr>
          <p:cNvPr id="17" name="テキスト ボックス 16">
            <a:extLst>
              <a:ext uri="{FF2B5EF4-FFF2-40B4-BE49-F238E27FC236}">
                <a16:creationId xmlns:a16="http://schemas.microsoft.com/office/drawing/2014/main" id="{D3D061D7-2CE9-45C5-90B6-B1B5B5CC4634}"/>
              </a:ext>
            </a:extLst>
          </p:cNvPr>
          <p:cNvSpPr txBox="1"/>
          <p:nvPr/>
        </p:nvSpPr>
        <p:spPr>
          <a:xfrm>
            <a:off x="6314749" y="3570009"/>
            <a:ext cx="2380297"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Vendors</a:t>
            </a:r>
          </a:p>
        </p:txBody>
      </p:sp>
      <p:sp>
        <p:nvSpPr>
          <p:cNvPr id="26" name="テキスト ボックス 25">
            <a:extLst>
              <a:ext uri="{FF2B5EF4-FFF2-40B4-BE49-F238E27FC236}">
                <a16:creationId xmlns:a16="http://schemas.microsoft.com/office/drawing/2014/main" id="{DF794017-B7CD-CCD6-7AE6-1968805A417E}"/>
              </a:ext>
            </a:extLst>
          </p:cNvPr>
          <p:cNvSpPr txBox="1"/>
          <p:nvPr/>
        </p:nvSpPr>
        <p:spPr>
          <a:xfrm>
            <a:off x="9222576" y="3570009"/>
            <a:ext cx="2868489" cy="369332"/>
          </a:xfrm>
          <a:prstGeom prst="rect">
            <a:avLst/>
          </a:prstGeom>
          <a:solidFill>
            <a:schemeClr val="bg1"/>
          </a:solidFill>
        </p:spPr>
        <p:txBody>
          <a:bodyPr wrap="square">
            <a:spAutoFit/>
          </a:bodyPr>
          <a:lstStyle/>
          <a:p>
            <a:pPr algn="ctr" fontAlgn="base"/>
            <a:r>
              <a:rPr lang="en-US" altLang="ja-JP" b="1" i="0" dirty="0">
                <a:solidFill>
                  <a:srgbClr val="252525"/>
                </a:solidFill>
                <a:effectLst/>
                <a:latin typeface="+mj-lt"/>
              </a:rPr>
              <a:t>Third-Party Certifiers</a:t>
            </a:r>
          </a:p>
        </p:txBody>
      </p:sp>
    </p:spTree>
    <p:extLst>
      <p:ext uri="{BB962C8B-B14F-4D97-AF65-F5344CB8AC3E}">
        <p14:creationId xmlns:p14="http://schemas.microsoft.com/office/powerpoint/2010/main" val="3713361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ea"/>
                <a:ea typeface="+mj-ea"/>
              </a:rPr>
              <a:t>目次</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r>
              <a:rPr kumimoji="1" lang="en-US" altLang="ja-JP" b="1" dirty="0" err="1">
                <a:latin typeface="+mj-ea"/>
                <a:ea typeface="+mj-ea"/>
              </a:rPr>
              <a:t>OpenChain</a:t>
            </a:r>
            <a:r>
              <a:rPr kumimoji="1" lang="ja-JP" altLang="en-US" b="1" dirty="0">
                <a:latin typeface="+mj-ea"/>
                <a:ea typeface="+mj-ea"/>
              </a:rPr>
              <a:t>プロジェクトの紹介 </a:t>
            </a:r>
          </a:p>
          <a:p>
            <a:endParaRPr kumimoji="1" lang="ja-JP" altLang="en-US" b="1" dirty="0"/>
          </a:p>
          <a:p>
            <a:r>
              <a:rPr kumimoji="1" lang="en-US" altLang="ja-JP" b="1" dirty="0" err="1">
                <a:latin typeface="+mn-ea"/>
                <a:ea typeface="+mn-ea"/>
              </a:rPr>
              <a:t>OpenChain</a:t>
            </a:r>
            <a:r>
              <a:rPr kumimoji="1" lang="en-US" altLang="ja-JP" b="1" dirty="0">
                <a:latin typeface="+mn-ea"/>
                <a:ea typeface="+mn-ea"/>
              </a:rPr>
              <a:t> Japan WG</a:t>
            </a:r>
            <a:r>
              <a:rPr kumimoji="1" lang="ja-JP" altLang="en-US" b="1" dirty="0">
                <a:latin typeface="+mn-ea"/>
                <a:ea typeface="+mn-ea"/>
              </a:rPr>
              <a:t>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F3A1FC05-E9D7-C440-2730-8443C1ADA297}"/>
              </a:ext>
            </a:extLst>
          </p:cNvPr>
          <p:cNvSpPr>
            <a:spLocks noGrp="1"/>
          </p:cNvSpPr>
          <p:nvPr>
            <p:ph type="sldNum" sz="quarter" idx="4"/>
          </p:nvPr>
        </p:nvSpPr>
        <p:spPr/>
        <p:txBody>
          <a:bodyPr/>
          <a:lstStyle/>
          <a:p>
            <a:fld id="{9E677C9D-2908-4B51-B245-D0108F3FAF17}" type="slidenum">
              <a:rPr lang="ja-JP" altLang="en-US" smtClean="0"/>
              <a:pPr/>
              <a:t>2</a:t>
            </a:fld>
            <a:endParaRPr lang="ja-JP" altLang="en-US" dirty="0"/>
          </a:p>
        </p:txBody>
      </p:sp>
    </p:spTree>
    <p:extLst>
      <p:ext uri="{BB962C8B-B14F-4D97-AF65-F5344CB8AC3E}">
        <p14:creationId xmlns:p14="http://schemas.microsoft.com/office/powerpoint/2010/main" val="36528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F735B97C-385D-7BF9-771F-7A37E4169E44}"/>
              </a:ext>
            </a:extLst>
          </p:cNvPr>
          <p:cNvPicPr>
            <a:picLocks noChangeAspect="1"/>
          </p:cNvPicPr>
          <p:nvPr/>
        </p:nvPicPr>
        <p:blipFill>
          <a:blip r:embed="rId2"/>
          <a:stretch>
            <a:fillRect/>
          </a:stretch>
        </p:blipFill>
        <p:spPr>
          <a:xfrm>
            <a:off x="711300" y="2862128"/>
            <a:ext cx="5095924" cy="3175314"/>
          </a:xfrm>
          <a:prstGeom prst="rect">
            <a:avLst/>
          </a:prstGeom>
        </p:spPr>
      </p:pic>
      <p:pic>
        <p:nvPicPr>
          <p:cNvPr id="7" name="図 6">
            <a:extLst>
              <a:ext uri="{FF2B5EF4-FFF2-40B4-BE49-F238E27FC236}">
                <a16:creationId xmlns:a16="http://schemas.microsoft.com/office/drawing/2014/main" id="{2DE9918C-71F9-3C43-B8A5-BB0F2BBAEE8D}"/>
              </a:ext>
            </a:extLst>
          </p:cNvPr>
          <p:cNvPicPr>
            <a:picLocks noChangeAspect="1"/>
          </p:cNvPicPr>
          <p:nvPr/>
        </p:nvPicPr>
        <p:blipFill>
          <a:blip r:embed="rId3"/>
          <a:stretch>
            <a:fillRect/>
          </a:stretch>
        </p:blipFill>
        <p:spPr>
          <a:xfrm>
            <a:off x="6096000" y="3486829"/>
            <a:ext cx="5931244" cy="901119"/>
          </a:xfrm>
          <a:prstGeom prst="rect">
            <a:avLst/>
          </a:prstGeom>
        </p:spPr>
      </p:pic>
      <p:sp>
        <p:nvSpPr>
          <p:cNvPr id="2" name="タイトル 1">
            <a:extLst>
              <a:ext uri="{FF2B5EF4-FFF2-40B4-BE49-F238E27FC236}">
                <a16:creationId xmlns:a16="http://schemas.microsoft.com/office/drawing/2014/main" id="{7BBD29C8-5A5D-230C-A37C-26B56220AABD}"/>
              </a:ext>
            </a:extLst>
          </p:cNvPr>
          <p:cNvSpPr>
            <a:spLocks noGrp="1"/>
          </p:cNvSpPr>
          <p:nvPr>
            <p:ph type="title"/>
          </p:nvPr>
        </p:nvSpPr>
        <p:spPr/>
        <p:txBody>
          <a:bodyPr/>
          <a:lstStyle/>
          <a:p>
            <a:r>
              <a:rPr lang="en-US" altLang="ja-JP" sz="3600" dirty="0"/>
              <a:t>ISO/IEC DIS 18974 </a:t>
            </a:r>
            <a:br>
              <a:rPr lang="en-US" altLang="ja-JP" sz="3600" dirty="0"/>
            </a:br>
            <a:r>
              <a:rPr lang="en-US" altLang="ja-JP" sz="3600" dirty="0"/>
              <a:t>OpenChain Security Assurance Specification</a:t>
            </a:r>
            <a:endParaRPr kumimoji="1" lang="ja-JP" altLang="en-US" sz="3600" dirty="0"/>
          </a:p>
        </p:txBody>
      </p:sp>
      <p:sp>
        <p:nvSpPr>
          <p:cNvPr id="3" name="テキスト プレースホルダー 2">
            <a:extLst>
              <a:ext uri="{FF2B5EF4-FFF2-40B4-BE49-F238E27FC236}">
                <a16:creationId xmlns:a16="http://schemas.microsoft.com/office/drawing/2014/main" id="{1909CB41-F3AD-BE38-3458-9272919F4D5A}"/>
              </a:ext>
            </a:extLst>
          </p:cNvPr>
          <p:cNvSpPr>
            <a:spLocks noGrp="1"/>
          </p:cNvSpPr>
          <p:nvPr>
            <p:ph type="body" sz="quarter" idx="12"/>
          </p:nvPr>
        </p:nvSpPr>
        <p:spPr>
          <a:xfrm>
            <a:off x="890272" y="1422400"/>
            <a:ext cx="10320000" cy="1299679"/>
          </a:xfrm>
        </p:spPr>
        <p:txBody>
          <a:bodyPr>
            <a:normAutofit fontScale="77500" lnSpcReduction="20000"/>
          </a:bodyPr>
          <a:lstStyle/>
          <a:p>
            <a:pPr>
              <a:lnSpc>
                <a:spcPct val="130000"/>
              </a:lnSpc>
            </a:pPr>
            <a:r>
              <a:rPr kumimoji="1" lang="ja-JP" altLang="en-US" dirty="0"/>
              <a:t>企業が組織内に確立すべきセキュリティアシュアランスプログラム（仕組み・体制等）の要件を定義</a:t>
            </a:r>
            <a:endParaRPr kumimoji="1" lang="en-US" altLang="ja-JP" dirty="0"/>
          </a:p>
          <a:p>
            <a:pPr>
              <a:lnSpc>
                <a:spcPct val="130000"/>
              </a:lnSpc>
            </a:pPr>
            <a:r>
              <a:rPr lang="en-US" altLang="ja-JP" dirty="0" err="1"/>
              <a:t>OpenChain</a:t>
            </a:r>
            <a:r>
              <a:rPr lang="en-US" altLang="ja-JP" dirty="0"/>
              <a:t> Spec </a:t>
            </a:r>
            <a:r>
              <a:rPr lang="ja-JP" altLang="en-US" dirty="0"/>
              <a:t>と同様に自己認証、第三者認証により適合を宣言可能</a:t>
            </a:r>
            <a:endParaRPr kumimoji="1" lang="ja-JP" altLang="en-US" dirty="0"/>
          </a:p>
          <a:p>
            <a:pPr>
              <a:lnSpc>
                <a:spcPct val="130000"/>
              </a:lnSpc>
            </a:pPr>
            <a:endParaRPr kumimoji="1" lang="ja-JP" altLang="en-US" dirty="0"/>
          </a:p>
        </p:txBody>
      </p:sp>
      <p:sp>
        <p:nvSpPr>
          <p:cNvPr id="5" name="フッター プレースホルダー 4">
            <a:extLst>
              <a:ext uri="{FF2B5EF4-FFF2-40B4-BE49-F238E27FC236}">
                <a16:creationId xmlns:a16="http://schemas.microsoft.com/office/drawing/2014/main" id="{64EE6280-E71B-5FCE-E0AC-2F60C26D1281}"/>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76D1B088-C8D4-51BE-0117-E0902751671D}"/>
              </a:ext>
            </a:extLst>
          </p:cNvPr>
          <p:cNvSpPr>
            <a:spLocks noGrp="1"/>
          </p:cNvSpPr>
          <p:nvPr>
            <p:ph type="sldNum" sz="quarter" idx="4"/>
          </p:nvPr>
        </p:nvSpPr>
        <p:spPr/>
        <p:txBody>
          <a:bodyPr/>
          <a:lstStyle/>
          <a:p>
            <a:fld id="{9E677C9D-2908-4B51-B245-D0108F3FAF17}" type="slidenum">
              <a:rPr lang="ja-JP" altLang="en-US" smtClean="0"/>
              <a:pPr/>
              <a:t>20</a:t>
            </a:fld>
            <a:endParaRPr lang="ja-JP" altLang="en-US" dirty="0"/>
          </a:p>
        </p:txBody>
      </p:sp>
      <p:sp>
        <p:nvSpPr>
          <p:cNvPr id="13" name="タイトル 1">
            <a:extLst>
              <a:ext uri="{FF2B5EF4-FFF2-40B4-BE49-F238E27FC236}">
                <a16:creationId xmlns:a16="http://schemas.microsoft.com/office/drawing/2014/main" id="{9705A17A-6ED1-D907-FB95-61921A3DB9CA}"/>
              </a:ext>
            </a:extLst>
          </p:cNvPr>
          <p:cNvSpPr txBox="1">
            <a:spLocks/>
          </p:cNvSpPr>
          <p:nvPr/>
        </p:nvSpPr>
        <p:spPr>
          <a:xfrm>
            <a:off x="2415946" y="6060333"/>
            <a:ext cx="368778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4"/>
              </a:rPr>
              <a:t>https://www.iso.org/standard/86450.html</a:t>
            </a:r>
            <a:endParaRPr lang="en-US" altLang="ja-JP" sz="1400" dirty="0">
              <a:cs typeface="Segoe UI Light" panose="020B0502040204020203" pitchFamily="34" charset="0"/>
            </a:endParaRPr>
          </a:p>
        </p:txBody>
      </p:sp>
      <p:sp>
        <p:nvSpPr>
          <p:cNvPr id="14" name="タイトル 1">
            <a:extLst>
              <a:ext uri="{FF2B5EF4-FFF2-40B4-BE49-F238E27FC236}">
                <a16:creationId xmlns:a16="http://schemas.microsoft.com/office/drawing/2014/main" id="{C6E19D30-3203-DBA5-3AB5-B1ED10C31AF3}"/>
              </a:ext>
            </a:extLst>
          </p:cNvPr>
          <p:cNvSpPr txBox="1">
            <a:spLocks/>
          </p:cNvSpPr>
          <p:nvPr/>
        </p:nvSpPr>
        <p:spPr>
          <a:xfrm>
            <a:off x="6910118" y="4483520"/>
            <a:ext cx="4910983" cy="39419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400" dirty="0">
                <a:cs typeface="Segoe UI Light" panose="020B0502040204020203" pitchFamily="34" charset="0"/>
                <a:hlinkClick r:id="rId5"/>
              </a:rPr>
              <a:t>https://www.openchainproject.org/community-of-conformance</a:t>
            </a:r>
            <a:endParaRPr lang="en-US" altLang="ja-JP" sz="1400" dirty="0">
              <a:cs typeface="Segoe UI Light" panose="020B0502040204020203" pitchFamily="34" charset="0"/>
            </a:endParaRPr>
          </a:p>
        </p:txBody>
      </p:sp>
    </p:spTree>
    <p:extLst>
      <p:ext uri="{BB962C8B-B14F-4D97-AF65-F5344CB8AC3E}">
        <p14:creationId xmlns:p14="http://schemas.microsoft.com/office/powerpoint/2010/main" val="577724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9880BB5C-AA15-4C69-BB26-99B67922321B}"/>
              </a:ext>
            </a:extLst>
          </p:cNvPr>
          <p:cNvSpPr/>
          <p:nvPr/>
        </p:nvSpPr>
        <p:spPr bwMode="gray">
          <a:xfrm>
            <a:off x="5401371" y="4639124"/>
            <a:ext cx="3949179" cy="1543457"/>
          </a:xfrm>
          <a:prstGeom prst="rect">
            <a:avLst/>
          </a:prstGeom>
          <a:noFill/>
          <a:ln w="381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最近の主な活動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lang="ja-JP" altLang="en-US" sz="2400" b="1" dirty="0">
                <a:latin typeface="+mn-lt"/>
                <a:ea typeface="+mj-ea"/>
              </a:rPr>
              <a:t>各国語対応：マテリアルの翻訳や、共通したサーベイの実施</a:t>
            </a:r>
            <a:endParaRPr lang="en-US" altLang="ja-JP" sz="2400" b="1" dirty="0">
              <a:latin typeface="+mn-lt"/>
              <a:ea typeface="+mj-ea"/>
            </a:endParaRPr>
          </a:p>
          <a:p>
            <a:r>
              <a:rPr lang="ja-JP" altLang="en-US" sz="2400" b="1" dirty="0">
                <a:latin typeface="+mn-lt"/>
                <a:ea typeface="+mj-ea"/>
              </a:rPr>
              <a:t>セキュリティアシュアランスへの展開 </a:t>
            </a:r>
            <a:r>
              <a:rPr lang="en-US" altLang="ja-JP" sz="2400" b="1" dirty="0">
                <a:latin typeface="+mn-lt"/>
                <a:ea typeface="+mj-ea"/>
              </a:rPr>
              <a:t>(2022</a:t>
            </a:r>
            <a:r>
              <a:rPr lang="ja-JP" altLang="en-US" sz="2400" b="1" dirty="0">
                <a:latin typeface="+mn-lt"/>
                <a:ea typeface="+mj-ea"/>
              </a:rPr>
              <a:t>年</a:t>
            </a:r>
            <a:r>
              <a:rPr lang="en-US" altLang="ja-JP" sz="2400" b="1" dirty="0">
                <a:latin typeface="+mn-lt"/>
                <a:ea typeface="+mj-ea"/>
              </a:rPr>
              <a:t>9</a:t>
            </a:r>
            <a:r>
              <a:rPr lang="ja-JP" altLang="en-US" sz="2400" b="1" dirty="0">
                <a:latin typeface="+mn-lt"/>
                <a:ea typeface="+mj-ea"/>
              </a:rPr>
              <a:t>月</a:t>
            </a:r>
            <a:r>
              <a:rPr lang="en-US" altLang="ja-JP" sz="2400" b="1" dirty="0">
                <a:latin typeface="+mn-lt"/>
                <a:ea typeface="+mj-ea"/>
              </a:rPr>
              <a:t>22</a:t>
            </a:r>
            <a:r>
              <a:rPr lang="ja-JP" altLang="en-US" sz="2400" b="1" dirty="0">
                <a:latin typeface="+mn-lt"/>
                <a:ea typeface="+mj-ea"/>
              </a:rPr>
              <a:t>日 </a:t>
            </a:r>
            <a:r>
              <a:rPr lang="en-US" altLang="ja-JP" sz="2400" b="1" dirty="0">
                <a:latin typeface="+mn-lt"/>
                <a:ea typeface="+mj-ea"/>
              </a:rPr>
              <a:t>1.0 </a:t>
            </a:r>
            <a:r>
              <a:rPr lang="ja-JP" altLang="en-US" sz="2400" b="1" dirty="0">
                <a:latin typeface="+mn-lt"/>
                <a:ea typeface="+mj-ea"/>
              </a:rPr>
              <a:t>リリース</a:t>
            </a:r>
            <a:r>
              <a:rPr lang="en-US" altLang="ja-JP" sz="2400" b="1" dirty="0">
                <a:latin typeface="+mn-lt"/>
                <a:ea typeface="+mj-ea"/>
              </a:rPr>
              <a:t>)</a:t>
            </a:r>
          </a:p>
        </p:txBody>
      </p:sp>
      <p:sp>
        <p:nvSpPr>
          <p:cNvPr id="10" name="タイトル 1">
            <a:extLst>
              <a:ext uri="{FF2B5EF4-FFF2-40B4-BE49-F238E27FC236}">
                <a16:creationId xmlns:a16="http://schemas.microsoft.com/office/drawing/2014/main" id="{E3E8774D-C083-406C-8324-E7CBEDE696EB}"/>
              </a:ext>
            </a:extLst>
          </p:cNvPr>
          <p:cNvSpPr txBox="1">
            <a:spLocks/>
          </p:cNvSpPr>
          <p:nvPr/>
        </p:nvSpPr>
        <p:spPr>
          <a:xfrm>
            <a:off x="8331201" y="6104422"/>
            <a:ext cx="3777609" cy="394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1600" dirty="0">
                <a:hlinkClick r:id="rId3"/>
              </a:rPr>
              <a:t>https://www.openchainproject.org/news</a:t>
            </a:r>
            <a:endParaRPr lang="en-US" altLang="ja-JP" sz="3600" dirty="0">
              <a:cs typeface="Segoe UI Light" panose="020B0502040204020203" pitchFamily="34" charset="0"/>
            </a:endParaRPr>
          </a:p>
        </p:txBody>
      </p:sp>
      <p:pic>
        <p:nvPicPr>
          <p:cNvPr id="22" name="図 21">
            <a:extLst>
              <a:ext uri="{FF2B5EF4-FFF2-40B4-BE49-F238E27FC236}">
                <a16:creationId xmlns:a16="http://schemas.microsoft.com/office/drawing/2014/main" id="{E1D57764-C027-419B-9282-29D759491485}"/>
              </a:ext>
            </a:extLst>
          </p:cNvPr>
          <p:cNvPicPr>
            <a:picLocks noChangeAspect="1"/>
          </p:cNvPicPr>
          <p:nvPr/>
        </p:nvPicPr>
        <p:blipFill>
          <a:blip r:embed="rId4"/>
          <a:stretch>
            <a:fillRect/>
          </a:stretch>
        </p:blipFill>
        <p:spPr>
          <a:xfrm>
            <a:off x="1095950" y="4887181"/>
            <a:ext cx="3535680" cy="1257300"/>
          </a:xfrm>
          <a:prstGeom prst="rect">
            <a:avLst/>
          </a:prstGeom>
          <a:ln w="76200">
            <a:noFill/>
          </a:ln>
        </p:spPr>
      </p:pic>
      <p:pic>
        <p:nvPicPr>
          <p:cNvPr id="24" name="図 23">
            <a:extLst>
              <a:ext uri="{FF2B5EF4-FFF2-40B4-BE49-F238E27FC236}">
                <a16:creationId xmlns:a16="http://schemas.microsoft.com/office/drawing/2014/main" id="{BA513510-54CC-4C93-A8C7-A456534FB4EE}"/>
              </a:ext>
            </a:extLst>
          </p:cNvPr>
          <p:cNvPicPr>
            <a:picLocks noChangeAspect="1"/>
          </p:cNvPicPr>
          <p:nvPr/>
        </p:nvPicPr>
        <p:blipFill>
          <a:blip r:embed="rId5"/>
          <a:stretch>
            <a:fillRect/>
          </a:stretch>
        </p:blipFill>
        <p:spPr>
          <a:xfrm>
            <a:off x="5588376" y="4736612"/>
            <a:ext cx="3581400" cy="1409700"/>
          </a:xfrm>
          <a:prstGeom prst="rect">
            <a:avLst/>
          </a:prstGeom>
          <a:ln w="38100">
            <a:noFill/>
          </a:ln>
        </p:spPr>
      </p:pic>
      <p:pic>
        <p:nvPicPr>
          <p:cNvPr id="5" name="図 4">
            <a:extLst>
              <a:ext uri="{FF2B5EF4-FFF2-40B4-BE49-F238E27FC236}">
                <a16:creationId xmlns:a16="http://schemas.microsoft.com/office/drawing/2014/main" id="{78C6AA38-A516-42C2-BB2F-034C3D89FA73}"/>
              </a:ext>
            </a:extLst>
          </p:cNvPr>
          <p:cNvPicPr>
            <a:picLocks noChangeAspect="1"/>
          </p:cNvPicPr>
          <p:nvPr/>
        </p:nvPicPr>
        <p:blipFill>
          <a:blip r:embed="rId6"/>
          <a:stretch>
            <a:fillRect/>
          </a:stretch>
        </p:blipFill>
        <p:spPr>
          <a:xfrm>
            <a:off x="1095950" y="2390566"/>
            <a:ext cx="3455670" cy="2038350"/>
          </a:xfrm>
          <a:prstGeom prst="rect">
            <a:avLst/>
          </a:prstGeom>
          <a:ln w="76200">
            <a:noFill/>
          </a:ln>
        </p:spPr>
      </p:pic>
      <p:pic>
        <p:nvPicPr>
          <p:cNvPr id="8" name="図 7">
            <a:extLst>
              <a:ext uri="{FF2B5EF4-FFF2-40B4-BE49-F238E27FC236}">
                <a16:creationId xmlns:a16="http://schemas.microsoft.com/office/drawing/2014/main" id="{1BE4BE96-705C-4D7D-A6F2-57C432A73B73}"/>
              </a:ext>
            </a:extLst>
          </p:cNvPr>
          <p:cNvPicPr>
            <a:picLocks noChangeAspect="1"/>
          </p:cNvPicPr>
          <p:nvPr/>
        </p:nvPicPr>
        <p:blipFill>
          <a:blip r:embed="rId7"/>
          <a:stretch>
            <a:fillRect/>
          </a:stretch>
        </p:blipFill>
        <p:spPr>
          <a:xfrm>
            <a:off x="5524876" y="2369765"/>
            <a:ext cx="3714750" cy="2106930"/>
          </a:xfrm>
          <a:prstGeom prst="rect">
            <a:avLst/>
          </a:prstGeom>
          <a:ln w="76200">
            <a:noFill/>
          </a:ln>
        </p:spPr>
      </p:pic>
      <p:sp>
        <p:nvSpPr>
          <p:cNvPr id="28" name="正方形/長方形 27">
            <a:extLst>
              <a:ext uri="{FF2B5EF4-FFF2-40B4-BE49-F238E27FC236}">
                <a16:creationId xmlns:a16="http://schemas.microsoft.com/office/drawing/2014/main" id="{AACECD09-5C65-4A77-A4DE-16DF598859D7}"/>
              </a:ext>
            </a:extLst>
          </p:cNvPr>
          <p:cNvSpPr/>
          <p:nvPr/>
        </p:nvSpPr>
        <p:spPr bwMode="gray">
          <a:xfrm>
            <a:off x="5401371"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9" name="正方形/長方形 28">
            <a:extLst>
              <a:ext uri="{FF2B5EF4-FFF2-40B4-BE49-F238E27FC236}">
                <a16:creationId xmlns:a16="http://schemas.microsoft.com/office/drawing/2014/main" id="{1CBCD43D-96C8-4291-9682-6D7618B327BC}"/>
              </a:ext>
            </a:extLst>
          </p:cNvPr>
          <p:cNvSpPr/>
          <p:nvPr/>
        </p:nvSpPr>
        <p:spPr bwMode="gray">
          <a:xfrm>
            <a:off x="889200" y="2306265"/>
            <a:ext cx="3949179" cy="2191231"/>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01FCA40-C19D-427A-9392-51C2F2717C93}"/>
              </a:ext>
            </a:extLst>
          </p:cNvPr>
          <p:cNvSpPr/>
          <p:nvPr/>
        </p:nvSpPr>
        <p:spPr bwMode="gray">
          <a:xfrm>
            <a:off x="889200" y="4639124"/>
            <a:ext cx="3949179" cy="1543457"/>
          </a:xfrm>
          <a:prstGeom prst="rect">
            <a:avLst/>
          </a:prstGeom>
          <a:noFill/>
          <a:ln w="762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31" name="テキスト ボックス 30">
            <a:extLst>
              <a:ext uri="{FF2B5EF4-FFF2-40B4-BE49-F238E27FC236}">
                <a16:creationId xmlns:a16="http://schemas.microsoft.com/office/drawing/2014/main" id="{5F1B06BD-9F8E-467F-B087-B7E78133C3F4}"/>
              </a:ext>
            </a:extLst>
          </p:cNvPr>
          <p:cNvSpPr txBox="1"/>
          <p:nvPr/>
        </p:nvSpPr>
        <p:spPr>
          <a:xfrm>
            <a:off x="9799242" y="5466004"/>
            <a:ext cx="2146445" cy="523220"/>
          </a:xfrm>
          <a:prstGeom prst="rect">
            <a:avLst/>
          </a:prstGeom>
          <a:noFill/>
        </p:spPr>
        <p:txBody>
          <a:bodyPr wrap="square" rtlCol="0">
            <a:spAutoFit/>
          </a:bodyPr>
          <a:lstStyle/>
          <a:p>
            <a:r>
              <a:rPr lang="en-US" altLang="ja-JP" sz="1400" dirty="0"/>
              <a:t>※</a:t>
            </a:r>
            <a:r>
              <a:rPr lang="ja-JP" altLang="en-US" sz="1400" dirty="0"/>
              <a:t>太枠は</a:t>
            </a:r>
            <a:r>
              <a:rPr lang="en-US" altLang="ja-JP" sz="1400" dirty="0"/>
              <a:t>Japan-WG</a:t>
            </a:r>
            <a:r>
              <a:rPr lang="ja-JP" altLang="en-US" sz="1400" dirty="0"/>
              <a:t> も</a:t>
            </a:r>
            <a:br>
              <a:rPr lang="en-US" altLang="ja-JP" sz="1400" dirty="0"/>
            </a:br>
            <a:r>
              <a:rPr lang="ja-JP" altLang="en-US" sz="1400" dirty="0"/>
              <a:t>コントリビューション</a:t>
            </a:r>
            <a:endParaRPr kumimoji="1" lang="ja-JP" altLang="en-US" sz="1400" dirty="0"/>
          </a:p>
        </p:txBody>
      </p:sp>
      <p:sp>
        <p:nvSpPr>
          <p:cNvPr id="3" name="フッター プレースホルダー 2">
            <a:extLst>
              <a:ext uri="{FF2B5EF4-FFF2-40B4-BE49-F238E27FC236}">
                <a16:creationId xmlns:a16="http://schemas.microsoft.com/office/drawing/2014/main" id="{22EB421B-F0C8-4736-ABFA-B3EA614782CE}"/>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1" name="スライド番号プレースホルダー 10">
            <a:extLst>
              <a:ext uri="{FF2B5EF4-FFF2-40B4-BE49-F238E27FC236}">
                <a16:creationId xmlns:a16="http://schemas.microsoft.com/office/drawing/2014/main" id="{54E92395-820C-3962-DFEA-C36FE11739E1}"/>
              </a:ext>
            </a:extLst>
          </p:cNvPr>
          <p:cNvSpPr>
            <a:spLocks noGrp="1"/>
          </p:cNvSpPr>
          <p:nvPr>
            <p:ph type="sldNum" sz="quarter" idx="4"/>
          </p:nvPr>
        </p:nvSpPr>
        <p:spPr/>
        <p:txBody>
          <a:bodyPr/>
          <a:lstStyle/>
          <a:p>
            <a:fld id="{9E677C9D-2908-4B51-B245-D0108F3FAF17}" type="slidenum">
              <a:rPr lang="ja-JP" altLang="en-US" smtClean="0"/>
              <a:pPr/>
              <a:t>21</a:t>
            </a:fld>
            <a:endParaRPr lang="ja-JP" altLang="en-US" dirty="0"/>
          </a:p>
        </p:txBody>
      </p:sp>
    </p:spTree>
    <p:extLst>
      <p:ext uri="{BB962C8B-B14F-4D97-AF65-F5344CB8AC3E}">
        <p14:creationId xmlns:p14="http://schemas.microsoft.com/office/powerpoint/2010/main" val="4005040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lang="en-US" altLang="ja-JP" sz="4000" b="1" dirty="0" err="1">
                <a:solidFill>
                  <a:srgbClr val="00849D"/>
                </a:solidFill>
                <a:latin typeface="+mn-ea"/>
                <a:ea typeface="+mn-ea"/>
              </a:rPr>
              <a:t>OpenChain</a:t>
            </a:r>
            <a:r>
              <a:rPr lang="en-US" altLang="ja-JP" sz="4000" b="1" dirty="0">
                <a:solidFill>
                  <a:srgbClr val="00849D"/>
                </a:solidFill>
                <a:latin typeface="+mn-ea"/>
                <a:ea typeface="+mn-ea"/>
              </a:rPr>
              <a:t> Japan WG</a:t>
            </a:r>
            <a:r>
              <a:rPr lang="ja-JP" altLang="en-US" sz="4000" b="1" dirty="0">
                <a:solidFill>
                  <a:srgbClr val="00849D"/>
                </a:solidFill>
                <a:latin typeface="+mn-ea"/>
                <a:ea typeface="+mn-ea"/>
              </a:rPr>
              <a:t>の紹介</a:t>
            </a:r>
          </a:p>
          <a:p>
            <a:pPr marL="0" indent="0">
              <a:buNone/>
            </a:pPr>
            <a:endParaRPr kumimoji="1" lang="ja-JP" altLang="en-US" sz="4000" b="1" dirty="0">
              <a:solidFill>
                <a:srgbClr val="00849D"/>
              </a:solidFill>
              <a:latin typeface="游ゴシック" panose="020B0400000000000000" pitchFamily="50" charset="-128"/>
              <a:ea typeface="游ゴシック" panose="020B0400000000000000" pitchFamily="50" charset="-128"/>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750CA9DB-9926-4966-80F5-401C0A6D4876}"/>
              </a:ext>
            </a:extLst>
          </p:cNvPr>
          <p:cNvSpPr>
            <a:spLocks noGrp="1"/>
          </p:cNvSpPr>
          <p:nvPr>
            <p:ph type="sldNum" sz="quarter" idx="4"/>
          </p:nvPr>
        </p:nvSpPr>
        <p:spPr/>
        <p:txBody>
          <a:bodyPr/>
          <a:lstStyle/>
          <a:p>
            <a:fld id="{9E677C9D-2908-4B51-B245-D0108F3FAF17}" type="slidenum">
              <a:rPr lang="ja-JP" altLang="en-US" smtClean="0"/>
              <a:pPr/>
              <a:t>22</a:t>
            </a:fld>
            <a:endParaRPr lang="ja-JP" altLang="en-US" dirty="0"/>
          </a:p>
        </p:txBody>
      </p:sp>
    </p:spTree>
    <p:extLst>
      <p:ext uri="{BB962C8B-B14F-4D97-AF65-F5344CB8AC3E}">
        <p14:creationId xmlns:p14="http://schemas.microsoft.com/office/powerpoint/2010/main" val="3606251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設立前夜</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8</a:t>
            </a:r>
            <a:r>
              <a:rPr kumimoji="1" lang="ja-JP" altLang="en-US" sz="2400" b="1" dirty="0">
                <a:latin typeface="+mn-lt"/>
                <a:ea typeface="+mj-ea"/>
              </a:rPr>
              <a:t>月以降、トヨタ、日立、ソニーの日本企業が</a:t>
            </a:r>
            <a:r>
              <a:rPr kumimoji="1" lang="en-US" altLang="ja-JP" sz="2400" b="1" dirty="0" err="1">
                <a:latin typeface="+mn-lt"/>
                <a:ea typeface="+mj-ea"/>
              </a:rPr>
              <a:t>OpenChain</a:t>
            </a:r>
            <a:r>
              <a:rPr kumimoji="1" lang="ja-JP" altLang="en-US" sz="2400" b="1" dirty="0">
                <a:latin typeface="+mn-lt"/>
                <a:ea typeface="+mj-ea"/>
              </a:rPr>
              <a:t>に加盟</a:t>
            </a:r>
          </a:p>
          <a:p>
            <a:r>
              <a:rPr kumimoji="1" lang="en-US" altLang="ja-JP" sz="2400" b="1" dirty="0" err="1">
                <a:latin typeface="+mn-lt"/>
                <a:ea typeface="+mj-ea"/>
              </a:rPr>
              <a:t>OpenChain</a:t>
            </a:r>
            <a:r>
              <a:rPr kumimoji="1" lang="ja-JP" altLang="en-US" sz="2400" b="1" dirty="0">
                <a:latin typeface="+mn-lt"/>
                <a:ea typeface="+mj-ea"/>
              </a:rPr>
              <a:t>の枠組みを使って面白いことしたいよね</a:t>
            </a:r>
          </a:p>
          <a:p>
            <a:pPr lvl="1"/>
            <a:r>
              <a:rPr kumimoji="1" lang="ja-JP" altLang="en-US" sz="2134" b="1" dirty="0">
                <a:latin typeface="+mn-lt"/>
                <a:ea typeface="+mj-ea"/>
              </a:rPr>
              <a:t>日本でコンプライアンスの意識を高めよう！</a:t>
            </a:r>
          </a:p>
          <a:p>
            <a:pPr lvl="1"/>
            <a:r>
              <a:rPr kumimoji="1" lang="ja-JP" altLang="en-US" sz="2134" b="1" dirty="0">
                <a:latin typeface="+mn-lt"/>
                <a:ea typeface="+mj-ea"/>
              </a:rPr>
              <a:t>日本からアジアに向かってコンプライアンスの意識を高めよう！</a:t>
            </a:r>
          </a:p>
          <a:p>
            <a:pPr lvl="1"/>
            <a:r>
              <a:rPr kumimoji="1" lang="ja-JP" altLang="en-US" sz="2134" b="1" dirty="0">
                <a:latin typeface="+mn-lt"/>
                <a:ea typeface="+mj-ea"/>
              </a:rPr>
              <a:t>コンプライアンスに対する課題に関して情報交換しよう！</a:t>
            </a:r>
          </a:p>
          <a:p>
            <a:pPr lvl="1"/>
            <a:r>
              <a:rPr kumimoji="1" lang="ja-JP" altLang="en-US" sz="2134" b="1" dirty="0">
                <a:latin typeface="+mn-lt"/>
                <a:ea typeface="+mj-ea"/>
              </a:rPr>
              <a:t>日本語で議論が出来る場を設けよう！</a:t>
            </a:r>
          </a:p>
          <a:p>
            <a:r>
              <a:rPr kumimoji="1" lang="ja-JP" altLang="en-US" sz="2400" b="1" dirty="0">
                <a:latin typeface="+mn-lt"/>
                <a:ea typeface="+mj-ea"/>
              </a:rPr>
              <a:t>仲間作りが必要だよね！？コミュニティを作ろう！</a:t>
            </a:r>
          </a:p>
        </p:txBody>
      </p:sp>
      <p:sp>
        <p:nvSpPr>
          <p:cNvPr id="19" name="正方形/長方形 18">
            <a:extLst>
              <a:ext uri="{FF2B5EF4-FFF2-40B4-BE49-F238E27FC236}">
                <a16:creationId xmlns:a16="http://schemas.microsoft.com/office/drawing/2014/main" id="{77E74DD3-9B62-4394-84D8-EF2BA9752016}"/>
              </a:ext>
            </a:extLst>
          </p:cNvPr>
          <p:cNvSpPr/>
          <p:nvPr/>
        </p:nvSpPr>
        <p:spPr>
          <a:xfrm>
            <a:off x="1147610" y="5019675"/>
            <a:ext cx="9803180" cy="515114"/>
          </a:xfrm>
          <a:prstGeom prst="rect">
            <a:avLst/>
          </a:prstGeom>
          <a:ln w="44450">
            <a:solidFill>
              <a:srgbClr val="006B88"/>
            </a:solidFill>
          </a:ln>
        </p:spPr>
        <p:txBody>
          <a:bodyPr wrap="square" anchor="ctr">
            <a:noAutofit/>
          </a:bodyPr>
          <a:lstStyle/>
          <a:p>
            <a:pPr algn="ctr"/>
            <a:r>
              <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a:t>
            </a:r>
            <a:endParaRPr lang="en-US" altLang="ja-JP" sz="2800" b="1" dirty="0">
              <a:solidFill>
                <a:schemeClr val="accent5">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CEFF9200-F35C-4D44-B627-92A5F6930FDF}"/>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CD40AE1C-C2D6-370D-DE33-5DC6BD10A066}"/>
              </a:ext>
            </a:extLst>
          </p:cNvPr>
          <p:cNvSpPr>
            <a:spLocks noGrp="1"/>
          </p:cNvSpPr>
          <p:nvPr>
            <p:ph type="sldNum" sz="quarter" idx="4"/>
          </p:nvPr>
        </p:nvSpPr>
        <p:spPr/>
        <p:txBody>
          <a:bodyPr/>
          <a:lstStyle/>
          <a:p>
            <a:fld id="{9E677C9D-2908-4B51-B245-D0108F3FAF17}" type="slidenum">
              <a:rPr lang="ja-JP" altLang="en-US" smtClean="0"/>
              <a:pPr/>
              <a:t>23</a:t>
            </a:fld>
            <a:endParaRPr lang="ja-JP" altLang="en-US" dirty="0"/>
          </a:p>
        </p:txBody>
      </p:sp>
    </p:spTree>
    <p:extLst>
      <p:ext uri="{BB962C8B-B14F-4D97-AF65-F5344CB8AC3E}">
        <p14:creationId xmlns:p14="http://schemas.microsoft.com/office/powerpoint/2010/main" val="156635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en-US" altLang="ja-JP" b="1" dirty="0">
                <a:latin typeface="+mj-lt"/>
                <a:ea typeface="游ゴシック" panose="020B0400000000000000" pitchFamily="50" charset="-128"/>
              </a:rPr>
              <a:t> Japan Work Group </a:t>
            </a:r>
            <a:r>
              <a:rPr kumimoji="1" lang="ja-JP" altLang="en-US" b="1" dirty="0">
                <a:latin typeface="+mj-lt"/>
                <a:ea typeface="游ゴシック" panose="020B0400000000000000" pitchFamily="50" charset="-128"/>
              </a:rPr>
              <a:t>設立</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849410" cy="2244712"/>
          </a:xfrm>
        </p:spPr>
        <p:txBody>
          <a:bodyPr/>
          <a:lstStyle/>
          <a:p>
            <a:r>
              <a:rPr kumimoji="1" lang="ja-JP" altLang="en-US" sz="2400" b="1" dirty="0">
                <a:latin typeface="+mn-lt"/>
                <a:ea typeface="+mj-ea"/>
              </a:rPr>
              <a:t>ベストプラクティスの共有や、共通課題の解決を目的として、</a:t>
            </a:r>
            <a:br>
              <a:rPr lang="en-US" altLang="ja-JP" sz="2400" b="1" dirty="0">
                <a:latin typeface="+mn-lt"/>
                <a:ea typeface="+mj-ea"/>
              </a:rPr>
            </a:br>
            <a:r>
              <a:rPr kumimoji="1" lang="en-US" altLang="ja-JP" sz="2400" b="1" dirty="0">
                <a:latin typeface="+mn-lt"/>
                <a:ea typeface="+mj-ea"/>
              </a:rPr>
              <a:t>2017</a:t>
            </a:r>
            <a:r>
              <a:rPr kumimoji="1" lang="ja-JP" altLang="en-US" sz="2400" b="1" dirty="0">
                <a:latin typeface="+mn-lt"/>
                <a:ea typeface="+mj-ea"/>
              </a:rPr>
              <a:t>年</a:t>
            </a:r>
            <a:r>
              <a:rPr kumimoji="1" lang="en-US" altLang="ja-JP" sz="2400" b="1" dirty="0">
                <a:latin typeface="+mn-lt"/>
                <a:ea typeface="+mj-ea"/>
              </a:rPr>
              <a:t>12</a:t>
            </a:r>
            <a:r>
              <a:rPr kumimoji="1" lang="ja-JP" altLang="en-US" sz="2400" b="1" dirty="0">
                <a:latin typeface="+mn-lt"/>
                <a:ea typeface="+mj-ea"/>
              </a:rPr>
              <a:t>月にソニー</a:t>
            </a:r>
            <a:r>
              <a:rPr kumimoji="1" lang="en-US" altLang="ja-JP" sz="2400" b="1" dirty="0">
                <a:latin typeface="+mn-lt"/>
                <a:ea typeface="+mj-ea"/>
              </a:rPr>
              <a:t>/</a:t>
            </a:r>
            <a:r>
              <a:rPr kumimoji="1" lang="ja-JP" altLang="en-US" sz="2400" b="1" dirty="0">
                <a:latin typeface="+mn-lt"/>
                <a:ea typeface="+mj-ea"/>
              </a:rPr>
              <a:t>日立</a:t>
            </a:r>
            <a:r>
              <a:rPr kumimoji="1" lang="en-US" altLang="ja-JP" sz="2400" b="1" dirty="0">
                <a:latin typeface="+mn-lt"/>
                <a:ea typeface="+mj-ea"/>
              </a:rPr>
              <a:t>/</a:t>
            </a:r>
            <a:r>
              <a:rPr kumimoji="1" lang="ja-JP" altLang="en-US" sz="2400" b="1" dirty="0">
                <a:latin typeface="+mn-lt"/>
                <a:ea typeface="+mj-ea"/>
              </a:rPr>
              <a:t>トヨタの</a:t>
            </a:r>
            <a:r>
              <a:rPr kumimoji="1" lang="en-US" altLang="ja-JP" sz="2400" b="1" dirty="0">
                <a:latin typeface="+mn-lt"/>
                <a:ea typeface="+mj-ea"/>
              </a:rPr>
              <a:t>3</a:t>
            </a:r>
            <a:r>
              <a:rPr kumimoji="1" lang="ja-JP" altLang="en-US" sz="2400" b="1" dirty="0">
                <a:latin typeface="+mn-lt"/>
                <a:ea typeface="+mj-ea"/>
              </a:rPr>
              <a:t>社が設立</a:t>
            </a:r>
          </a:p>
          <a:p>
            <a:r>
              <a:rPr kumimoji="1" lang="ja-JP" altLang="en-US" sz="2400" b="1" dirty="0">
                <a:latin typeface="+mn-lt"/>
                <a:ea typeface="+mj-ea"/>
              </a:rPr>
              <a:t>国内</a:t>
            </a:r>
            <a:r>
              <a:rPr kumimoji="1" lang="en-US" altLang="ja-JP" sz="2400" b="1" dirty="0">
                <a:latin typeface="+mn-lt"/>
                <a:ea typeface="+mj-ea"/>
              </a:rPr>
              <a:t>80</a:t>
            </a:r>
            <a:r>
              <a:rPr kumimoji="1" lang="ja-JP" altLang="en-US" sz="2400" b="1" dirty="0">
                <a:latin typeface="+mn-lt"/>
                <a:ea typeface="+mj-ea"/>
              </a:rPr>
              <a:t>社</a:t>
            </a:r>
            <a:r>
              <a:rPr kumimoji="1" lang="en-US" altLang="ja-JP" sz="2400" b="1" dirty="0">
                <a:latin typeface="+mn-lt"/>
                <a:ea typeface="+mj-ea"/>
              </a:rPr>
              <a:t>/200</a:t>
            </a:r>
            <a:r>
              <a:rPr kumimoji="1" lang="ja-JP" altLang="en-US" sz="2400" b="1" dirty="0">
                <a:latin typeface="+mn-lt"/>
                <a:ea typeface="+mj-ea"/>
              </a:rPr>
              <a:t>名以上が参加し、国別</a:t>
            </a:r>
            <a:r>
              <a:rPr kumimoji="1" lang="en-US" altLang="ja-JP" sz="2400" b="1" dirty="0">
                <a:latin typeface="+mn-lt"/>
                <a:ea typeface="+mj-ea"/>
              </a:rPr>
              <a:t>WG</a:t>
            </a:r>
            <a:r>
              <a:rPr kumimoji="1" lang="ja-JP" altLang="en-US" sz="2400" b="1" dirty="0">
                <a:latin typeface="+mn-lt"/>
                <a:ea typeface="+mj-ea"/>
              </a:rPr>
              <a:t>のモデルケースに</a:t>
            </a:r>
            <a:endParaRPr kumimoji="1" lang="en-US" altLang="ja-JP" sz="2400" b="1" dirty="0">
              <a:latin typeface="+mn-lt"/>
              <a:ea typeface="+mj-ea"/>
            </a:endParaRPr>
          </a:p>
          <a:p>
            <a:pPr lvl="1"/>
            <a:r>
              <a:rPr kumimoji="1" lang="ja-JP" altLang="en-US" sz="2134" b="1" dirty="0">
                <a:latin typeface="+mn-lt"/>
                <a:ea typeface="+mj-ea"/>
              </a:rPr>
              <a:t>現在コミュニケーションは主に</a:t>
            </a:r>
            <a:r>
              <a:rPr kumimoji="1" lang="en-US" altLang="ja-JP" sz="2134" b="1" dirty="0">
                <a:latin typeface="+mn-lt"/>
                <a:ea typeface="+mj-ea"/>
              </a:rPr>
              <a:t>Slack</a:t>
            </a:r>
            <a:r>
              <a:rPr kumimoji="1" lang="ja-JP" altLang="en-US" sz="2134" b="1" dirty="0">
                <a:latin typeface="+mn-lt"/>
                <a:ea typeface="+mj-ea"/>
              </a:rPr>
              <a:t>で行っており、参加人数は</a:t>
            </a:r>
            <a:r>
              <a:rPr kumimoji="1" lang="en-US" altLang="ja-JP" sz="2134" b="1" dirty="0">
                <a:latin typeface="+mn-lt"/>
                <a:ea typeface="+mj-ea"/>
              </a:rPr>
              <a:t>270</a:t>
            </a:r>
            <a:r>
              <a:rPr kumimoji="1" lang="ja-JP" altLang="en-US" sz="2134" b="1" dirty="0">
                <a:latin typeface="+mn-lt"/>
                <a:ea typeface="+mj-ea"/>
              </a:rPr>
              <a:t>名以上。</a:t>
            </a:r>
            <a:endParaRPr kumimoji="1" lang="en-US" altLang="ja-JP" sz="2134" b="1" dirty="0">
              <a:latin typeface="+mn-lt"/>
              <a:ea typeface="+mj-ea"/>
            </a:endParaRPr>
          </a:p>
          <a:p>
            <a:r>
              <a:rPr kumimoji="1" lang="ja-JP" altLang="en-US" sz="2400" b="1" dirty="0">
                <a:latin typeface="+mn-lt"/>
                <a:ea typeface="+mj-ea"/>
              </a:rPr>
              <a:t>「日本語で議論し、日本語／英語でアウトプット」</a:t>
            </a:r>
            <a:endParaRPr kumimoji="1" lang="en-US" altLang="ja-JP" sz="2400" b="1" dirty="0">
              <a:latin typeface="+mn-lt"/>
              <a:ea typeface="+mj-ea"/>
            </a:endParaRPr>
          </a:p>
          <a:p>
            <a:r>
              <a:rPr lang="en-US" altLang="ja-JP" sz="2400" b="1" dirty="0">
                <a:latin typeface="+mn-lt"/>
                <a:ea typeface="+mj-ea"/>
              </a:rPr>
              <a:t>8</a:t>
            </a:r>
            <a:r>
              <a:rPr kumimoji="1" lang="ja-JP" altLang="en-US" sz="2400" b="1" dirty="0">
                <a:latin typeface="+mn-lt"/>
                <a:ea typeface="+mj-ea"/>
              </a:rPr>
              <a:t>つの</a:t>
            </a:r>
            <a:r>
              <a:rPr kumimoji="1" lang="en-US" altLang="ja-JP" sz="2400" b="1" dirty="0">
                <a:latin typeface="+mn-lt"/>
                <a:ea typeface="+mj-ea"/>
              </a:rPr>
              <a:t>Subgroup</a:t>
            </a:r>
            <a:r>
              <a:rPr kumimoji="1" lang="ja-JP" altLang="en-US" sz="2400" b="1" dirty="0">
                <a:latin typeface="+mn-lt"/>
                <a:ea typeface="+mj-ea"/>
              </a:rPr>
              <a:t>が活動中</a:t>
            </a:r>
            <a:endParaRPr kumimoji="1" lang="en-US" altLang="ja-JP" sz="2400" b="1" dirty="0">
              <a:latin typeface="+mn-lt"/>
              <a:ea typeface="+mj-ea"/>
            </a:endParaRPr>
          </a:p>
        </p:txBody>
      </p:sp>
      <p:pic>
        <p:nvPicPr>
          <p:cNvPr id="7" name="図 6">
            <a:extLst>
              <a:ext uri="{FF2B5EF4-FFF2-40B4-BE49-F238E27FC236}">
                <a16:creationId xmlns:a16="http://schemas.microsoft.com/office/drawing/2014/main" id="{FE86D998-A7E8-4FB0-9700-D648344CA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546" y="3550720"/>
            <a:ext cx="4383254" cy="2872304"/>
          </a:xfrm>
          <a:prstGeom prst="rect">
            <a:avLst/>
          </a:prstGeom>
        </p:spPr>
      </p:pic>
      <p:sp>
        <p:nvSpPr>
          <p:cNvPr id="3" name="フッター プレースホルダー 2">
            <a:extLst>
              <a:ext uri="{FF2B5EF4-FFF2-40B4-BE49-F238E27FC236}">
                <a16:creationId xmlns:a16="http://schemas.microsoft.com/office/drawing/2014/main" id="{5D1D834E-88F9-488C-89CB-F76EFE8229A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3C5BFD1-AF32-E171-6649-16AD3BC6AB11}"/>
              </a:ext>
            </a:extLst>
          </p:cNvPr>
          <p:cNvSpPr>
            <a:spLocks noGrp="1"/>
          </p:cNvSpPr>
          <p:nvPr>
            <p:ph type="sldNum" sz="quarter" idx="4"/>
          </p:nvPr>
        </p:nvSpPr>
        <p:spPr/>
        <p:txBody>
          <a:bodyPr/>
          <a:lstStyle/>
          <a:p>
            <a:fld id="{9E677C9D-2908-4B51-B245-D0108F3FAF17}" type="slidenum">
              <a:rPr lang="ja-JP" altLang="en-US" smtClean="0"/>
              <a:pPr/>
              <a:t>24</a:t>
            </a:fld>
            <a:endParaRPr lang="ja-JP" altLang="en-US" dirty="0"/>
          </a:p>
        </p:txBody>
      </p:sp>
    </p:spTree>
    <p:extLst>
      <p:ext uri="{BB962C8B-B14F-4D97-AF65-F5344CB8AC3E}">
        <p14:creationId xmlns:p14="http://schemas.microsoft.com/office/powerpoint/2010/main" val="4066913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参考</a:t>
            </a:r>
            <a:r>
              <a:rPr lang="en-US" altLang="ja-JP" b="1" dirty="0">
                <a:latin typeface="+mj-lt"/>
                <a:ea typeface="游ゴシック" panose="020B0400000000000000" pitchFamily="50" charset="-128"/>
              </a:rPr>
              <a:t>】</a:t>
            </a:r>
            <a:r>
              <a:rPr lang="ja-JP" altLang="en-US" b="1" dirty="0">
                <a:latin typeface="+mj-lt"/>
                <a:ea typeface="游ゴシック" panose="020B0400000000000000" pitchFamily="50" charset="-128"/>
              </a:rPr>
              <a:t>各国でのコミュニティ活動</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394195"/>
          </a:xfrm>
        </p:spPr>
        <p:txBody>
          <a:bodyPr/>
          <a:lstStyle/>
          <a:p>
            <a:r>
              <a:rPr kumimoji="1" lang="en-US" altLang="ja-JP" sz="2400" b="1" dirty="0">
                <a:latin typeface="+mj-lt"/>
                <a:ea typeface="+mn-ea"/>
              </a:rPr>
              <a:t>2019</a:t>
            </a:r>
            <a:r>
              <a:rPr kumimoji="1" lang="ja-JP" altLang="en-US" sz="2400" b="1" dirty="0">
                <a:latin typeface="+mj-lt"/>
                <a:ea typeface="+mn-ea"/>
              </a:rPr>
              <a:t>年以降、日本以外でも </a:t>
            </a:r>
            <a:r>
              <a:rPr kumimoji="1" lang="en-US" altLang="ja-JP" sz="2400" b="1" dirty="0">
                <a:latin typeface="+mj-lt"/>
                <a:ea typeface="+mn-ea"/>
              </a:rPr>
              <a:t>Regional Work Group </a:t>
            </a:r>
            <a:r>
              <a:rPr kumimoji="1" lang="ja-JP" altLang="en-US" sz="2400" b="1" dirty="0">
                <a:latin typeface="+mj-lt"/>
                <a:ea typeface="+mn-ea"/>
              </a:rPr>
              <a:t>が発足</a:t>
            </a:r>
            <a:endParaRPr kumimoji="1" lang="en-US" altLang="ja-JP" sz="2400" b="1" dirty="0">
              <a:latin typeface="+mj-lt"/>
              <a:ea typeface="+mn-ea"/>
            </a:endParaRPr>
          </a:p>
          <a:p>
            <a:r>
              <a:rPr lang="ja-JP" altLang="en-US" sz="2400" b="1" dirty="0">
                <a:latin typeface="+mj-lt"/>
                <a:ea typeface="+mn-ea"/>
              </a:rPr>
              <a:t>相互交流でグローバルに仲間づくりを展開</a:t>
            </a:r>
            <a:endParaRPr kumimoji="1" lang="ja-JP" altLang="en-US" sz="2400" b="1" dirty="0">
              <a:latin typeface="+mj-lt"/>
              <a:ea typeface="+mn-ea"/>
            </a:endParaRPr>
          </a:p>
        </p:txBody>
      </p:sp>
      <p:sp>
        <p:nvSpPr>
          <p:cNvPr id="8" name="正方形/長方形 7">
            <a:extLst>
              <a:ext uri="{FF2B5EF4-FFF2-40B4-BE49-F238E27FC236}">
                <a16:creationId xmlns:a16="http://schemas.microsoft.com/office/drawing/2014/main" id="{95DDC672-9474-44A6-AA64-C95A12B33797}"/>
              </a:ext>
            </a:extLst>
          </p:cNvPr>
          <p:cNvSpPr/>
          <p:nvPr/>
        </p:nvSpPr>
        <p:spPr>
          <a:xfrm>
            <a:off x="1651000" y="2601260"/>
            <a:ext cx="6096000" cy="2677656"/>
          </a:xfrm>
          <a:prstGeom prst="rect">
            <a:avLst/>
          </a:prstGeom>
        </p:spPr>
        <p:txBody>
          <a:bodyPr>
            <a:spAutoFit/>
          </a:bodyPr>
          <a:lstStyle/>
          <a:p>
            <a:pPr marL="285750" indent="-285750">
              <a:buFont typeface="Arial" panose="020B0604020202020204" pitchFamily="34" charset="0"/>
              <a:buChar char="•"/>
            </a:pPr>
            <a:r>
              <a:rPr lang="ja-JP" altLang="en-US" sz="2400" dirty="0"/>
              <a:t>Taiwan WG</a:t>
            </a:r>
          </a:p>
          <a:p>
            <a:pPr marL="285750" indent="-285750">
              <a:buFont typeface="Arial" panose="020B0604020202020204" pitchFamily="34" charset="0"/>
              <a:buChar char="•"/>
            </a:pPr>
            <a:r>
              <a:rPr lang="ja-JP" altLang="en-US" sz="2400" dirty="0"/>
              <a:t>UK WG</a:t>
            </a:r>
          </a:p>
          <a:p>
            <a:pPr marL="285750" indent="-285750">
              <a:buFont typeface="Arial" panose="020B0604020202020204" pitchFamily="34" charset="0"/>
              <a:buChar char="•"/>
            </a:pPr>
            <a:r>
              <a:rPr lang="ja-JP" altLang="en-US" sz="2400" dirty="0"/>
              <a:t>Germany WG</a:t>
            </a:r>
          </a:p>
          <a:p>
            <a:pPr marL="285750" indent="-285750">
              <a:buFont typeface="Arial" panose="020B0604020202020204" pitchFamily="34" charset="0"/>
              <a:buChar char="•"/>
            </a:pPr>
            <a:r>
              <a:rPr lang="ja-JP" altLang="en-US" sz="2400" dirty="0"/>
              <a:t>Korea WG</a:t>
            </a:r>
          </a:p>
          <a:p>
            <a:pPr marL="285750" indent="-285750">
              <a:buFont typeface="Arial" panose="020B0604020202020204" pitchFamily="34" charset="0"/>
              <a:buChar char="•"/>
            </a:pPr>
            <a:r>
              <a:rPr lang="ja-JP" altLang="en-US" sz="2400" dirty="0"/>
              <a:t>Japan WG</a:t>
            </a:r>
          </a:p>
          <a:p>
            <a:pPr marL="285750" indent="-285750">
              <a:buFont typeface="Arial" panose="020B0604020202020204" pitchFamily="34" charset="0"/>
              <a:buChar char="•"/>
            </a:pPr>
            <a:r>
              <a:rPr lang="ja-JP" altLang="en-US" sz="2400" dirty="0"/>
              <a:t>China WG</a:t>
            </a:r>
          </a:p>
          <a:p>
            <a:pPr marL="285750" indent="-285750">
              <a:buFont typeface="Arial" panose="020B0604020202020204" pitchFamily="34" charset="0"/>
              <a:buChar char="•"/>
            </a:pPr>
            <a:r>
              <a:rPr lang="ja-JP" altLang="en-US" sz="2400" dirty="0"/>
              <a:t>India WG</a:t>
            </a:r>
          </a:p>
        </p:txBody>
      </p:sp>
      <p:sp>
        <p:nvSpPr>
          <p:cNvPr id="3" name="フッター プレースホルダー 2">
            <a:extLst>
              <a:ext uri="{FF2B5EF4-FFF2-40B4-BE49-F238E27FC236}">
                <a16:creationId xmlns:a16="http://schemas.microsoft.com/office/drawing/2014/main" id="{65555837-40F1-49DE-BF89-3779664A31FC}"/>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8374DB09-BB03-7C62-C2D7-4ADE1C3CA6BA}"/>
              </a:ext>
            </a:extLst>
          </p:cNvPr>
          <p:cNvSpPr>
            <a:spLocks noGrp="1"/>
          </p:cNvSpPr>
          <p:nvPr>
            <p:ph type="sldNum" sz="quarter" idx="4"/>
          </p:nvPr>
        </p:nvSpPr>
        <p:spPr/>
        <p:txBody>
          <a:bodyPr/>
          <a:lstStyle/>
          <a:p>
            <a:fld id="{9E677C9D-2908-4B51-B245-D0108F3FAF17}" type="slidenum">
              <a:rPr lang="ja-JP" altLang="en-US" smtClean="0"/>
              <a:pPr/>
              <a:t>25</a:t>
            </a:fld>
            <a:endParaRPr lang="ja-JP" altLang="en-US" dirty="0"/>
          </a:p>
        </p:txBody>
      </p:sp>
    </p:spTree>
    <p:extLst>
      <p:ext uri="{BB962C8B-B14F-4D97-AF65-F5344CB8AC3E}">
        <p14:creationId xmlns:p14="http://schemas.microsoft.com/office/powerpoint/2010/main" val="2284209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j-lt"/>
                <a:ea typeface="游ゴシック" panose="020B0400000000000000" pitchFamily="50" charset="-128"/>
              </a:rPr>
              <a:t>サブグループ</a:t>
            </a:r>
            <a:r>
              <a:rPr kumimoji="1" lang="en-US" altLang="ja-JP" b="1" dirty="0">
                <a:latin typeface="+mj-lt"/>
                <a:ea typeface="游ゴシック" panose="020B0400000000000000" pitchFamily="50" charset="-128"/>
              </a:rPr>
              <a:t>(SG)</a:t>
            </a:r>
            <a:endParaRPr kumimoji="1"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187860"/>
            <a:ext cx="10849410" cy="517320"/>
          </a:xfrm>
        </p:spPr>
        <p:txBody>
          <a:bodyPr/>
          <a:lstStyle/>
          <a:p>
            <a:pPr marL="0" indent="0">
              <a:buNone/>
            </a:pPr>
            <a:r>
              <a:rPr lang="ja-JP" altLang="en-US" sz="2400" b="1" dirty="0">
                <a:latin typeface="+mn-lt"/>
                <a:ea typeface="+mj-ea"/>
              </a:rPr>
              <a:t>オープンに課題を共有し、解決を図る</a:t>
            </a:r>
            <a:endParaRPr kumimoji="1" lang="ja-JP" altLang="en-US" sz="2400" b="1" dirty="0">
              <a:latin typeface="+mn-lt"/>
              <a:ea typeface="+mj-ea"/>
            </a:endParaRPr>
          </a:p>
        </p:txBody>
      </p:sp>
      <p:graphicFrame>
        <p:nvGraphicFramePr>
          <p:cNvPr id="10" name="表 7">
            <a:extLst>
              <a:ext uri="{FF2B5EF4-FFF2-40B4-BE49-F238E27FC236}">
                <a16:creationId xmlns:a16="http://schemas.microsoft.com/office/drawing/2014/main" id="{47057EA0-21E3-4395-AD8A-70D94FC4D528}"/>
              </a:ext>
            </a:extLst>
          </p:cNvPr>
          <p:cNvGraphicFramePr>
            <a:graphicFrameLocks noGrp="1"/>
          </p:cNvGraphicFramePr>
          <p:nvPr>
            <p:extLst>
              <p:ext uri="{D42A27DB-BD31-4B8C-83A1-F6EECF244321}">
                <p14:modId xmlns:p14="http://schemas.microsoft.com/office/powerpoint/2010/main" val="3789389112"/>
              </p:ext>
            </p:extLst>
          </p:nvPr>
        </p:nvGraphicFramePr>
        <p:xfrm>
          <a:off x="889200" y="1627317"/>
          <a:ext cx="7836789" cy="4765633"/>
        </p:xfrm>
        <a:graphic>
          <a:graphicData uri="http://schemas.openxmlformats.org/drawingml/2006/table">
            <a:tbl>
              <a:tblPr firstRow="1" bandRow="1">
                <a:tableStyleId>{2D5ABB26-0587-4C30-8999-92F81FD0307C}</a:tableStyleId>
              </a:tblPr>
              <a:tblGrid>
                <a:gridCol w="2298137">
                  <a:extLst>
                    <a:ext uri="{9D8B030D-6E8A-4147-A177-3AD203B41FA5}">
                      <a16:colId xmlns:a16="http://schemas.microsoft.com/office/drawing/2014/main" val="3035973476"/>
                    </a:ext>
                  </a:extLst>
                </a:gridCol>
                <a:gridCol w="5538652">
                  <a:extLst>
                    <a:ext uri="{9D8B030D-6E8A-4147-A177-3AD203B41FA5}">
                      <a16:colId xmlns:a16="http://schemas.microsoft.com/office/drawing/2014/main" val="2128274504"/>
                    </a:ext>
                  </a:extLst>
                </a:gridCol>
              </a:tblGrid>
              <a:tr h="371262">
                <a:tc>
                  <a:txBody>
                    <a:bodyPr/>
                    <a:lstStyle/>
                    <a:p>
                      <a:r>
                        <a:rPr kumimoji="1" lang="ja-JP" altLang="en-US" sz="1400" b="1" dirty="0">
                          <a:solidFill>
                            <a:schemeClr val="bg1"/>
                          </a:solidFill>
                        </a:rPr>
                        <a:t>サブグループ</a:t>
                      </a:r>
                    </a:p>
                  </a:txBody>
                  <a:tcPr anchor="ctr">
                    <a:lnB w="12700" cap="flat" cmpd="sng" algn="ctr">
                      <a:noFill/>
                      <a:prstDash val="solid"/>
                      <a:round/>
                      <a:headEnd type="none" w="med" len="med"/>
                      <a:tailEnd type="none" w="med" len="med"/>
                    </a:lnB>
                    <a:solidFill>
                      <a:srgbClr val="5B9BD5"/>
                    </a:solidFill>
                  </a:tcPr>
                </a:tc>
                <a:tc>
                  <a:txBody>
                    <a:bodyPr/>
                    <a:lstStyle/>
                    <a:p>
                      <a:r>
                        <a:rPr kumimoji="1" lang="ja-JP" altLang="en-US" sz="1400" b="1" dirty="0">
                          <a:solidFill>
                            <a:schemeClr val="bg1"/>
                          </a:solidFill>
                        </a:rPr>
                        <a:t>主な取り組み</a:t>
                      </a: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85248">
                <a:tc>
                  <a:txBody>
                    <a:bodyPr/>
                    <a:lstStyle/>
                    <a:p>
                      <a:r>
                        <a:rPr kumimoji="1" lang="en-US" altLang="ja-JP" sz="1050" b="1" dirty="0"/>
                        <a:t>Planning</a:t>
                      </a:r>
                      <a:endParaRPr kumimoji="1" lang="ja-JP" altLang="en-US" sz="105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000" b="0" dirty="0"/>
                        <a:t>Japan WG</a:t>
                      </a:r>
                      <a:r>
                        <a:rPr kumimoji="1" lang="ja-JP" altLang="en-US" sz="1000" b="0" dirty="0"/>
                        <a:t>全体の活動プランの議論と、全体会合の準備を検討</a:t>
                      </a:r>
                      <a:endParaRPr kumimoji="1" lang="ja-JP" altLang="en-US" sz="1000" b="0"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85248">
                <a:tc>
                  <a:txBody>
                    <a:bodyPr/>
                    <a:lstStyle/>
                    <a:p>
                      <a:r>
                        <a:rPr kumimoji="1" lang="en-US" altLang="ja-JP" sz="1050" b="1" dirty="0"/>
                        <a:t>FAQ</a:t>
                      </a:r>
                      <a:endParaRPr kumimoji="1" lang="ja-JP" altLang="en-US" sz="105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000" b="0" dirty="0"/>
                        <a:t>著作権や</a:t>
                      </a:r>
                      <a:r>
                        <a:rPr kumimoji="1" lang="en-US" altLang="ja-JP" sz="1000" b="0" dirty="0"/>
                        <a:t>OSS</a:t>
                      </a:r>
                      <a:r>
                        <a:rPr kumimoji="1" lang="ja-JP" altLang="en-US" sz="1000" b="0" dirty="0"/>
                        <a:t>ライセンスについて主に初心者向けに、</a:t>
                      </a:r>
                      <a:r>
                        <a:rPr kumimoji="1" lang="en-US" altLang="ja-JP" sz="1000" b="0" dirty="0"/>
                        <a:t>OSS</a:t>
                      </a:r>
                      <a:r>
                        <a:rPr kumimoji="1" lang="ja-JP" altLang="en-US" sz="1000" b="0" dirty="0"/>
                        <a:t>ライセンスに関する</a:t>
                      </a:r>
                      <a:r>
                        <a:rPr kumimoji="1" lang="en-US" altLang="ja-JP" sz="1000" b="0" dirty="0"/>
                        <a:t>FAQ</a:t>
                      </a:r>
                      <a:r>
                        <a:rPr kumimoji="1" lang="ja-JP" altLang="en-US" sz="1000" b="0" dirty="0"/>
                        <a:t>を作成し公開</a:t>
                      </a:r>
                      <a:endParaRPr kumimoji="1" lang="ja-JP" altLang="en-US" sz="10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485496">
                <a:tc>
                  <a:txBody>
                    <a:bodyPr/>
                    <a:lstStyle/>
                    <a:p>
                      <a:r>
                        <a:rPr kumimoji="1" lang="ja-JP" altLang="en-US" sz="1050" b="1" dirty="0"/>
                        <a:t>サプライチェーンリーフレット</a:t>
                      </a:r>
                      <a:endParaRPr kumimoji="1" lang="en-US" altLang="ja-JP" sz="1050" b="1" dirty="0"/>
                    </a:p>
                    <a:p>
                      <a:r>
                        <a:rPr kumimoji="1" lang="ja-JP" altLang="en-US" sz="1050" b="1" dirty="0"/>
                        <a:t> </a:t>
                      </a:r>
                      <a:r>
                        <a:rPr kumimoji="1" lang="en-US" altLang="ja-JP" sz="1050" b="1" dirty="0"/>
                        <a:t>(Leaflet)</a:t>
                      </a:r>
                      <a:endParaRPr kumimoji="1" lang="ja-JP" altLang="en-US" sz="105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000" b="0" dirty="0"/>
                        <a:t>「オープンソースソフトウェアライセンス遵守に関する一般公衆ガイド」を作成、公開した</a:t>
                      </a:r>
                      <a:endParaRPr kumimoji="1" lang="ja-JP" altLang="en-US" sz="10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485496">
                <a:tc>
                  <a:txBody>
                    <a:bodyPr/>
                    <a:lstStyle/>
                    <a:p>
                      <a:r>
                        <a:rPr kumimoji="1" lang="ja-JP" altLang="en-US" sz="1050" b="1" dirty="0"/>
                        <a:t>教育資料 </a:t>
                      </a:r>
                      <a:endParaRPr kumimoji="1" lang="en-US" altLang="ja-JP" sz="1050" b="1" dirty="0"/>
                    </a:p>
                    <a:p>
                      <a:r>
                        <a:rPr kumimoji="1" lang="en-US" altLang="ja-JP" sz="1050" b="1" dirty="0"/>
                        <a:t>(Education)</a:t>
                      </a:r>
                      <a:endParaRPr kumimoji="1" lang="en-US" altLang="ja-JP" sz="105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000" b="0" dirty="0"/>
                        <a:t>ソフトウェア開発者向け教育資料</a:t>
                      </a:r>
                      <a:r>
                        <a:rPr kumimoji="1" lang="en-US" altLang="ja-JP" sz="1000" b="0" dirty="0"/>
                        <a:t>(</a:t>
                      </a:r>
                      <a:r>
                        <a:rPr kumimoji="1" lang="ja-JP" altLang="en-US" sz="1000" b="0" dirty="0"/>
                        <a:t>コンプライアンスプログラム・バージョン</a:t>
                      </a:r>
                      <a:r>
                        <a:rPr kumimoji="1" lang="en-US" altLang="ja-JP" sz="1000" b="0" dirty="0"/>
                        <a:t>)</a:t>
                      </a:r>
                      <a:r>
                        <a:rPr kumimoji="1" lang="ja-JP" altLang="en-US" sz="1000" b="0" dirty="0"/>
                        <a:t>を作成した。</a:t>
                      </a:r>
                      <a:endParaRPr kumimoji="1" lang="en-US" altLang="ja-JP" sz="1000" b="0" dirty="0"/>
                    </a:p>
                    <a:p>
                      <a:r>
                        <a:rPr kumimoji="1" lang="ja-JP" altLang="en-US" sz="1000" b="0" dirty="0"/>
                        <a:t>今後、ソフトウェア開発ベンダー</a:t>
                      </a:r>
                      <a:r>
                        <a:rPr kumimoji="1" lang="en-US" altLang="ja-JP" sz="1000" b="0" dirty="0"/>
                        <a:t>(</a:t>
                      </a:r>
                      <a:r>
                        <a:rPr kumimoji="1" lang="en-US" altLang="ja-JP" sz="1000" b="0" dirty="0" err="1"/>
                        <a:t>ODM:Original</a:t>
                      </a:r>
                      <a:r>
                        <a:rPr kumimoji="1" lang="en-US" altLang="ja-JP" sz="1000" b="0" dirty="0"/>
                        <a:t> Design Manufacturing)</a:t>
                      </a:r>
                      <a:r>
                        <a:rPr kumimoji="1" lang="ja-JP" altLang="en-US" sz="1000" b="0" dirty="0"/>
                        <a:t>向けの教育資料を作成予定</a:t>
                      </a:r>
                      <a:endParaRPr kumimoji="1" lang="ja-JP" altLang="en-US" sz="10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94498816"/>
                  </a:ext>
                </a:extLst>
              </a:tr>
              <a:tr h="599731">
                <a:tc>
                  <a:txBody>
                    <a:bodyPr/>
                    <a:lstStyle/>
                    <a:p>
                      <a:r>
                        <a:rPr kumimoji="1" lang="en-US" altLang="ja-JP" sz="1050" b="1" dirty="0"/>
                        <a:t>SBOM</a:t>
                      </a:r>
                    </a:p>
                    <a:p>
                      <a:r>
                        <a:rPr kumimoji="1" lang="en-US" altLang="ja-JP" sz="1050" b="1" dirty="0"/>
                        <a:t>(</a:t>
                      </a:r>
                      <a:r>
                        <a:rPr kumimoji="1" lang="ja-JP" altLang="en-US" sz="1050" b="1" dirty="0"/>
                        <a:t>ライセンス情報</a:t>
                      </a:r>
                      <a:r>
                        <a:rPr kumimoji="1" lang="en-US" altLang="ja-JP" sz="1050" b="1" dirty="0"/>
                        <a:t>sg </a:t>
                      </a:r>
                      <a:r>
                        <a:rPr kumimoji="1" lang="ja-JP" altLang="en-US" sz="1050" b="1" dirty="0"/>
                        <a:t>から名称変更</a:t>
                      </a:r>
                      <a:r>
                        <a:rPr kumimoji="1" lang="en-US" altLang="ja-JP" sz="1050" b="1" dirty="0"/>
                        <a:t>)</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000" b="0" dirty="0"/>
                        <a:t>組織間のライセンス情報授受に関してのガイドラインや</a:t>
                      </a:r>
                      <a:r>
                        <a:rPr kumimoji="1" lang="en-US" altLang="ja-JP" sz="1000" b="0" dirty="0"/>
                        <a:t>SPDX Lite</a:t>
                      </a:r>
                      <a:r>
                        <a:rPr kumimoji="1" lang="ja-JP" altLang="en-US" sz="1000" b="0" dirty="0"/>
                        <a:t> 仕様の策定に貢献。現在は、</a:t>
                      </a:r>
                      <a:r>
                        <a:rPr kumimoji="1" lang="en-US" altLang="ja-JP" sz="1000" b="0" dirty="0"/>
                        <a:t>SBOM</a:t>
                      </a:r>
                      <a:r>
                        <a:rPr kumimoji="1" lang="ja-JP" altLang="en-US" sz="1000" b="0" dirty="0"/>
                        <a:t>など、組織間のライセンス情報・ソフトウェアパッケージ情報の授受に関するガイドラインや</a:t>
                      </a:r>
                      <a:r>
                        <a:rPr kumimoji="1" lang="en-US" altLang="ja-JP" sz="1000" b="0" dirty="0"/>
                        <a:t>SPDX</a:t>
                      </a:r>
                      <a:r>
                        <a:rPr kumimoji="1" lang="ja-JP" altLang="en-US" sz="1000" b="0" dirty="0"/>
                        <a:t>への仕様提案などを、動向を調査とあわせて実施</a:t>
                      </a:r>
                      <a:endParaRPr kumimoji="1" lang="ja-JP" altLang="en-US" sz="10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485496">
                <a:tc>
                  <a:txBody>
                    <a:bodyPr/>
                    <a:lstStyle/>
                    <a:p>
                      <a:r>
                        <a:rPr kumimoji="1" lang="ja-JP" altLang="en-US" sz="1050" b="1" dirty="0"/>
                        <a:t>プロモーション </a:t>
                      </a:r>
                      <a:endParaRPr kumimoji="1" lang="en-US" altLang="ja-JP" sz="1050" b="1" dirty="0"/>
                    </a:p>
                    <a:p>
                      <a:r>
                        <a:rPr kumimoji="1" lang="en-US" altLang="ja-JP" sz="1050" b="1" dirty="0"/>
                        <a:t>(Promotion)</a:t>
                      </a:r>
                      <a:endParaRPr kumimoji="1" lang="ja-JP" altLang="en-US" sz="105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en-US" altLang="ja-JP" sz="1000" b="0" dirty="0"/>
                        <a:t>OSS</a:t>
                      </a:r>
                      <a:r>
                        <a:rPr kumimoji="1" lang="ja-JP" altLang="en-US" sz="1000" b="0" dirty="0"/>
                        <a:t>コンプライアンスや</a:t>
                      </a:r>
                      <a:r>
                        <a:rPr kumimoji="1" lang="en-US" altLang="ja-JP" sz="1000" b="0" dirty="0"/>
                        <a:t>OSS</a:t>
                      </a:r>
                      <a:r>
                        <a:rPr kumimoji="1" lang="ja-JP" altLang="en-US" sz="1000" b="0" dirty="0"/>
                        <a:t>そのものの重要性の認知を拡大するための資料の作成やメディア・政府・産業界・学術界などと連携した啓発活動など</a:t>
                      </a:r>
                      <a:endParaRPr kumimoji="1" lang="ja-JP" altLang="en-US" sz="10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85077434"/>
                  </a:ext>
                </a:extLst>
              </a:tr>
              <a:tr h="799663">
                <a:tc>
                  <a:txBody>
                    <a:bodyPr/>
                    <a:lstStyle/>
                    <a:p>
                      <a:r>
                        <a:rPr kumimoji="1" lang="en-US" altLang="ja-JP" sz="1050" b="1" dirty="0"/>
                        <a:t>Automation</a:t>
                      </a:r>
                    </a:p>
                    <a:p>
                      <a:r>
                        <a:rPr kumimoji="1" lang="en-US" altLang="ja-JP" sz="1050" b="1" dirty="0"/>
                        <a:t>(Tooling sg </a:t>
                      </a:r>
                      <a:r>
                        <a:rPr kumimoji="1" lang="ja-JP" altLang="en-US" sz="1050" b="1" dirty="0"/>
                        <a:t>から名称変更</a:t>
                      </a:r>
                      <a:r>
                        <a:rPr kumimoji="1" lang="en-US" altLang="ja-JP" sz="1050" b="1" dirty="0"/>
                        <a:t>)</a:t>
                      </a:r>
                      <a:endParaRPr kumimoji="1" lang="ja-JP" altLang="en-US" sz="105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kumimoji="1" lang="ja-JP" altLang="en-US" sz="1000" b="0" dirty="0"/>
                        <a:t>管理運用のための</a:t>
                      </a:r>
                      <a:r>
                        <a:rPr kumimoji="1" lang="en-US" altLang="ja-JP" sz="1000" b="0" dirty="0"/>
                        <a:t>OSS</a:t>
                      </a:r>
                      <a:r>
                        <a:rPr kumimoji="1" lang="ja-JP" altLang="en-US" sz="1000" b="0" dirty="0"/>
                        <a:t>を利用して、 </a:t>
                      </a:r>
                      <a:r>
                        <a:rPr kumimoji="1" lang="en-US" altLang="ja-JP" sz="1000" b="0" dirty="0"/>
                        <a:t>Open Source Compliance </a:t>
                      </a:r>
                      <a:r>
                        <a:rPr kumimoji="1" lang="ja-JP" altLang="en-US" sz="1000" b="0" dirty="0"/>
                        <a:t>において以下の項目の実現を目指す</a:t>
                      </a:r>
                      <a:endParaRPr kumimoji="1" lang="en-US" altLang="ja-JP" sz="1000" b="0" dirty="0"/>
                    </a:p>
                    <a:p>
                      <a:pPr marL="171450" indent="-171450">
                        <a:buFont typeface="Arial" panose="020B0604020202020204" pitchFamily="34" charset="0"/>
                        <a:buChar char="•"/>
                      </a:pPr>
                      <a:r>
                        <a:rPr kumimoji="1" lang="ja-JP" altLang="en-US" sz="1000" b="0" dirty="0"/>
                        <a:t>組織に応じたワークフローの構築</a:t>
                      </a:r>
                      <a:endParaRPr kumimoji="1" lang="en-US" altLang="ja-JP" sz="1000" b="0" dirty="0"/>
                    </a:p>
                    <a:p>
                      <a:pPr marL="171450" indent="-171450">
                        <a:buFont typeface="Arial" panose="020B0604020202020204" pitchFamily="34" charset="0"/>
                        <a:buChar char="•"/>
                      </a:pPr>
                      <a:r>
                        <a:rPr kumimoji="1" lang="ja-JP" altLang="en-US" sz="1000" b="0" dirty="0"/>
                        <a:t>省力化 </a:t>
                      </a:r>
                      <a:r>
                        <a:rPr kumimoji="1" lang="en-US" altLang="ja-JP" sz="1000" b="0" dirty="0"/>
                        <a:t>(</a:t>
                      </a:r>
                      <a:r>
                        <a:rPr kumimoji="1" lang="ja-JP" altLang="en-US" sz="1000" b="0" dirty="0"/>
                        <a:t>オートメーション</a:t>
                      </a:r>
                      <a:r>
                        <a:rPr kumimoji="1" lang="en-US" altLang="ja-JP" sz="1000" b="0" dirty="0"/>
                        <a:t>)</a:t>
                      </a:r>
                    </a:p>
                    <a:p>
                      <a:pPr marL="171450" indent="-171450">
                        <a:buFont typeface="Arial" panose="020B0604020202020204" pitchFamily="34" charset="0"/>
                        <a:buChar char="•"/>
                      </a:pPr>
                      <a:r>
                        <a:rPr kumimoji="1" lang="ja-JP" altLang="en-US" sz="1000" b="0" dirty="0"/>
                        <a:t>質の向上</a:t>
                      </a:r>
                      <a:endParaRPr kumimoji="1" lang="ja-JP" altLang="en-US" sz="1000" b="0"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50241857"/>
                  </a:ext>
                </a:extLst>
              </a:tr>
              <a:tr h="442369">
                <a:tc>
                  <a:txBody>
                    <a:bodyPr/>
                    <a:lstStyle/>
                    <a:p>
                      <a:r>
                        <a:rPr kumimoji="1" lang="en-US" altLang="ja-JP" sz="1050" b="1" dirty="0">
                          <a:latin typeface="+mn-lt"/>
                        </a:rPr>
                        <a:t>OSPO</a:t>
                      </a:r>
                      <a:endParaRPr kumimoji="1" lang="ja-JP" altLang="en-US" sz="1050" b="1" dirty="0">
                        <a:latin typeface="+mn-lt"/>
                      </a:endParaRPr>
                    </a:p>
                  </a:txBody>
                  <a:tcPr anchor="ctr">
                    <a:lnT w="12700" cap="flat" cmpd="sng" algn="ctr">
                      <a:solidFill>
                        <a:schemeClr val="tx1"/>
                      </a:solidFill>
                      <a:prstDash val="sysDot"/>
                      <a:round/>
                      <a:headEnd type="none" w="med" len="med"/>
                      <a:tailEnd type="none" w="med" len="med"/>
                    </a:lnT>
                  </a:tcPr>
                </a:tc>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000" b="0" dirty="0">
                          <a:latin typeface="+mn-lt"/>
                        </a:rPr>
                        <a:t>OSS</a:t>
                      </a:r>
                      <a:r>
                        <a:rPr kumimoji="1" lang="ja-JP" altLang="en-US" sz="1000" b="0" dirty="0">
                          <a:latin typeface="+mn-lt"/>
                        </a:rPr>
                        <a:t>推進に必要となる役割の明確化と実践方法の提案を検討</a:t>
                      </a:r>
                      <a:r>
                        <a:rPr kumimoji="1" lang="en-US" altLang="ja-JP" sz="1000" b="0" dirty="0">
                          <a:latin typeface="+mn-lt"/>
                        </a:rPr>
                        <a:t>/TODO Group</a:t>
                      </a:r>
                      <a:r>
                        <a:rPr kumimoji="1" lang="ja-JP" altLang="en-US" sz="1000" b="0" dirty="0">
                          <a:latin typeface="+mn-lt"/>
                        </a:rPr>
                        <a:t>と</a:t>
                      </a:r>
                      <a:r>
                        <a:rPr kumimoji="1" lang="en-US" altLang="ja-JP" sz="1000" b="0" dirty="0">
                          <a:latin typeface="+mn-lt"/>
                        </a:rPr>
                        <a:t>Japan OSPO Local Meetup</a:t>
                      </a:r>
                      <a:r>
                        <a:rPr kumimoji="1" lang="ja-JP" altLang="en-US" sz="1000" b="0" dirty="0">
                          <a:latin typeface="+mn-lt"/>
                        </a:rPr>
                        <a:t>として共催</a:t>
                      </a:r>
                    </a:p>
                    <a:p>
                      <a:pPr marL="171450" indent="-171450">
                        <a:buFont typeface="Arial" panose="020B0604020202020204" pitchFamily="34" charset="0"/>
                        <a:buChar char="•"/>
                      </a:pPr>
                      <a:r>
                        <a:rPr kumimoji="1" lang="en-US" altLang="ja-JP" sz="800" kern="1200" dirty="0">
                          <a:solidFill>
                            <a:schemeClr val="tx1"/>
                          </a:solidFill>
                          <a:latin typeface="+mj-ea"/>
                          <a:ea typeface="+mn-ea"/>
                          <a:cs typeface="+mn-cs"/>
                        </a:rPr>
                        <a:t>OSS</a:t>
                      </a:r>
                      <a:r>
                        <a:rPr kumimoji="1" lang="ja-JP" altLang="en-US" sz="800" kern="1200" dirty="0">
                          <a:solidFill>
                            <a:schemeClr val="tx1"/>
                          </a:solidFill>
                          <a:latin typeface="+mj-ea"/>
                          <a:ea typeface="+mn-ea"/>
                          <a:cs typeface="+mn-cs"/>
                        </a:rPr>
                        <a:t> </a:t>
                      </a:r>
                      <a:r>
                        <a:rPr kumimoji="1" lang="en-US" altLang="ja-JP" sz="800" kern="1200" dirty="0">
                          <a:solidFill>
                            <a:schemeClr val="tx1"/>
                          </a:solidFill>
                          <a:latin typeface="+mj-ea"/>
                          <a:ea typeface="+mn-ea"/>
                          <a:cs typeface="+mn-cs"/>
                        </a:rPr>
                        <a:t>Strategy &amp; Hosting</a:t>
                      </a:r>
                      <a:r>
                        <a:rPr kumimoji="1" lang="ja-JP" altLang="en-US" sz="800" kern="1200" dirty="0">
                          <a:solidFill>
                            <a:schemeClr val="tx1"/>
                          </a:solidFill>
                          <a:latin typeface="+mj-ea"/>
                          <a:ea typeface="+mn-ea"/>
                          <a:cs typeface="+mn-cs"/>
                        </a:rPr>
                        <a:t>議論</a:t>
                      </a:r>
                      <a:endParaRPr kumimoji="1" lang="en-US" altLang="ja-JP" sz="800" kern="1200" dirty="0">
                        <a:solidFill>
                          <a:schemeClr val="tx1"/>
                        </a:solidFill>
                        <a:latin typeface="+mj-ea"/>
                        <a:ea typeface="+mn-ea"/>
                        <a:cs typeface="+mn-cs"/>
                      </a:endParaRPr>
                    </a:p>
                    <a:p>
                      <a:pPr marL="171450" indent="-171450">
                        <a:buFont typeface="Arial" panose="020B0604020202020204" pitchFamily="34" charset="0"/>
                        <a:buChar char="•"/>
                      </a:pPr>
                      <a:r>
                        <a:rPr kumimoji="1" lang="en-US" altLang="ja-JP" sz="800" b="0" kern="1200" dirty="0">
                          <a:solidFill>
                            <a:schemeClr val="tx1"/>
                          </a:solidFill>
                          <a:latin typeface="+mj-ea"/>
                          <a:ea typeface="+mn-ea"/>
                          <a:cs typeface="+mn-cs"/>
                        </a:rPr>
                        <a:t>OSPO FAQ</a:t>
                      </a:r>
                      <a:r>
                        <a:rPr kumimoji="1" lang="ja-JP" altLang="en-US" sz="800" b="0" kern="1200" dirty="0">
                          <a:solidFill>
                            <a:schemeClr val="tx1"/>
                          </a:solidFill>
                          <a:latin typeface="+mj-ea"/>
                          <a:ea typeface="+mn-ea"/>
                          <a:cs typeface="+mn-cs"/>
                        </a:rPr>
                        <a:t>検討</a:t>
                      </a:r>
                      <a:endParaRPr kumimoji="1" lang="en-US" altLang="ja-JP" sz="1000" b="0" dirty="0">
                        <a:latin typeface="+mn-lt"/>
                      </a:endParaRPr>
                    </a:p>
                  </a:txBody>
                  <a:tcPr anchor="ctr">
                    <a:lnT w="12700" cap="flat" cmpd="sng" algn="ctr">
                      <a:solidFill>
                        <a:schemeClr val="tx1"/>
                      </a:solidFill>
                      <a:prstDash val="sysDot"/>
                      <a:round/>
                      <a:headEnd type="none" w="med" len="med"/>
                      <a:tailEnd type="none" w="med" len="med"/>
                    </a:lnT>
                  </a:tcPr>
                </a:tc>
                <a:extLst>
                  <a:ext uri="{0D108BD9-81ED-4DB2-BD59-A6C34878D82A}">
                    <a16:rowId xmlns:a16="http://schemas.microsoft.com/office/drawing/2014/main" val="2363131113"/>
                  </a:ext>
                </a:extLst>
              </a:tr>
            </a:tbl>
          </a:graphicData>
        </a:graphic>
      </p:graphicFrame>
      <p:sp>
        <p:nvSpPr>
          <p:cNvPr id="3" name="フッター プレースホルダー 2">
            <a:extLst>
              <a:ext uri="{FF2B5EF4-FFF2-40B4-BE49-F238E27FC236}">
                <a16:creationId xmlns:a16="http://schemas.microsoft.com/office/drawing/2014/main" id="{A09C803B-6113-4B8D-8650-A021E2A19F72}"/>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7" name="スライド番号プレースホルダー 6">
            <a:extLst>
              <a:ext uri="{FF2B5EF4-FFF2-40B4-BE49-F238E27FC236}">
                <a16:creationId xmlns:a16="http://schemas.microsoft.com/office/drawing/2014/main" id="{9411972D-D6E9-3BCD-95EE-03C67ABB953A}"/>
              </a:ext>
            </a:extLst>
          </p:cNvPr>
          <p:cNvSpPr>
            <a:spLocks noGrp="1"/>
          </p:cNvSpPr>
          <p:nvPr>
            <p:ph type="sldNum" sz="quarter" idx="4"/>
          </p:nvPr>
        </p:nvSpPr>
        <p:spPr/>
        <p:txBody>
          <a:bodyPr/>
          <a:lstStyle/>
          <a:p>
            <a:fld id="{9E677C9D-2908-4B51-B245-D0108F3FAF17}" type="slidenum">
              <a:rPr lang="ja-JP" altLang="en-US" smtClean="0"/>
              <a:pPr/>
              <a:t>26</a:t>
            </a:fld>
            <a:endParaRPr lang="ja-JP" altLang="en-US" dirty="0"/>
          </a:p>
        </p:txBody>
      </p:sp>
      <p:sp>
        <p:nvSpPr>
          <p:cNvPr id="21" name="テキスト プレースホルダー 8">
            <a:extLst>
              <a:ext uri="{FF2B5EF4-FFF2-40B4-BE49-F238E27FC236}">
                <a16:creationId xmlns:a16="http://schemas.microsoft.com/office/drawing/2014/main" id="{689E9DAF-0053-C71E-FDB7-59BEA8818ED9}"/>
              </a:ext>
            </a:extLst>
          </p:cNvPr>
          <p:cNvSpPr txBox="1">
            <a:spLocks/>
          </p:cNvSpPr>
          <p:nvPr/>
        </p:nvSpPr>
        <p:spPr bwMode="gray">
          <a:xfrm>
            <a:off x="5068389" y="792458"/>
            <a:ext cx="5268686" cy="517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en-US" altLang="ja-JP" sz="1600" b="1" kern="0" dirty="0">
                <a:latin typeface="+mn-lt"/>
                <a:ea typeface="+mj-ea"/>
              </a:rPr>
              <a:t>(Chatham House Rule</a:t>
            </a:r>
            <a:r>
              <a:rPr lang="ja-JP" altLang="en-US" sz="1600" b="1" kern="0" dirty="0">
                <a:latin typeface="+mn-lt"/>
                <a:ea typeface="+mj-ea"/>
              </a:rPr>
              <a:t> を適用する場合アリ</a:t>
            </a:r>
            <a:r>
              <a:rPr lang="en-US" altLang="ja-JP" sz="1600" b="1" kern="0" dirty="0">
                <a:latin typeface="+mn-lt"/>
                <a:ea typeface="+mj-ea"/>
              </a:rPr>
              <a:t>)</a:t>
            </a:r>
            <a:endParaRPr lang="ja-JP" altLang="en-US" sz="1800" b="1" kern="0" dirty="0">
              <a:latin typeface="+mn-lt"/>
              <a:ea typeface="+mj-ea"/>
            </a:endParaRPr>
          </a:p>
        </p:txBody>
      </p:sp>
      <p:grpSp>
        <p:nvGrpSpPr>
          <p:cNvPr id="2063" name="グループ化 2062">
            <a:extLst>
              <a:ext uri="{FF2B5EF4-FFF2-40B4-BE49-F238E27FC236}">
                <a16:creationId xmlns:a16="http://schemas.microsoft.com/office/drawing/2014/main" id="{63550791-AB42-D62A-6EEF-8A59299C8BC5}"/>
              </a:ext>
            </a:extLst>
          </p:cNvPr>
          <p:cNvGrpSpPr/>
          <p:nvPr/>
        </p:nvGrpSpPr>
        <p:grpSpPr>
          <a:xfrm>
            <a:off x="9109974" y="991586"/>
            <a:ext cx="2889755" cy="5450952"/>
            <a:chOff x="9109974" y="991586"/>
            <a:chExt cx="2889755" cy="5450952"/>
          </a:xfrm>
        </p:grpSpPr>
        <p:grpSp>
          <p:nvGrpSpPr>
            <p:cNvPr id="2057" name="グループ化 2056">
              <a:extLst>
                <a:ext uri="{FF2B5EF4-FFF2-40B4-BE49-F238E27FC236}">
                  <a16:creationId xmlns:a16="http://schemas.microsoft.com/office/drawing/2014/main" id="{91C1EDF6-E29F-79A0-6DA4-8016390E1068}"/>
                </a:ext>
              </a:extLst>
            </p:cNvPr>
            <p:cNvGrpSpPr/>
            <p:nvPr/>
          </p:nvGrpSpPr>
          <p:grpSpPr>
            <a:xfrm>
              <a:off x="9288792" y="991586"/>
              <a:ext cx="2532119" cy="1377083"/>
              <a:chOff x="9288792" y="878372"/>
              <a:chExt cx="2532119" cy="1377083"/>
            </a:xfrm>
          </p:grpSpPr>
          <p:grpSp>
            <p:nvGrpSpPr>
              <p:cNvPr id="24" name="グループ化 23">
                <a:extLst>
                  <a:ext uri="{FF2B5EF4-FFF2-40B4-BE49-F238E27FC236}">
                    <a16:creationId xmlns:a16="http://schemas.microsoft.com/office/drawing/2014/main" id="{A8ADC475-876B-3D46-323D-0B9198560AF1}"/>
                  </a:ext>
                </a:extLst>
              </p:cNvPr>
              <p:cNvGrpSpPr/>
              <p:nvPr/>
            </p:nvGrpSpPr>
            <p:grpSpPr>
              <a:xfrm>
                <a:off x="9288792" y="878372"/>
                <a:ext cx="1121036" cy="1377083"/>
                <a:chOff x="9171081" y="878372"/>
                <a:chExt cx="1121036" cy="1377083"/>
              </a:xfrm>
            </p:grpSpPr>
            <p:pic>
              <p:nvPicPr>
                <p:cNvPr id="5" name="Google Shape;392;g308d5ff90b3_0_40">
                  <a:extLst>
                    <a:ext uri="{FF2B5EF4-FFF2-40B4-BE49-F238E27FC236}">
                      <a16:creationId xmlns:a16="http://schemas.microsoft.com/office/drawing/2014/main" id="{BE54DC9C-3DCE-EB03-8AB4-734F093CF63F}"/>
                    </a:ext>
                  </a:extLst>
                </p:cNvPr>
                <p:cNvPicPr preferRelativeResize="0"/>
                <p:nvPr/>
              </p:nvPicPr>
              <p:blipFill rotWithShape="1">
                <a:blip r:embed="rId3">
                  <a:alphaModFix/>
                </a:blip>
                <a:srcRect/>
                <a:stretch/>
              </p:blipFill>
              <p:spPr>
                <a:xfrm>
                  <a:off x="9171081" y="878372"/>
                  <a:ext cx="1121036" cy="1121036"/>
                </a:xfrm>
                <a:prstGeom prst="flowChartConnector">
                  <a:avLst/>
                </a:prstGeom>
                <a:noFill/>
                <a:ln>
                  <a:noFill/>
                </a:ln>
              </p:spPr>
            </p:pic>
            <p:sp>
              <p:nvSpPr>
                <p:cNvPr id="15" name="テキスト ボックス 14">
                  <a:extLst>
                    <a:ext uri="{FF2B5EF4-FFF2-40B4-BE49-F238E27FC236}">
                      <a16:creationId xmlns:a16="http://schemas.microsoft.com/office/drawing/2014/main" id="{892E2A37-524F-4096-3EAC-8DAF677E2445}"/>
                    </a:ext>
                  </a:extLst>
                </p:cNvPr>
                <p:cNvSpPr txBox="1"/>
                <p:nvPr/>
              </p:nvSpPr>
              <p:spPr>
                <a:xfrm>
                  <a:off x="9171081" y="2009234"/>
                  <a:ext cx="1121036" cy="246221"/>
                </a:xfrm>
                <a:prstGeom prst="rect">
                  <a:avLst/>
                </a:prstGeom>
                <a:noFill/>
              </p:spPr>
              <p:txBody>
                <a:bodyPr wrap="square" rtlCol="0">
                  <a:spAutoFit/>
                </a:bodyPr>
                <a:lstStyle/>
                <a:p>
                  <a:pPr algn="ctr"/>
                  <a:r>
                    <a:rPr kumimoji="1" lang="en-US" altLang="ja-JP" sz="1000" b="1" dirty="0"/>
                    <a:t>Planning</a:t>
                  </a:r>
                  <a:r>
                    <a:rPr kumimoji="1" lang="ja-JP" altLang="en-US" sz="1000" b="1" dirty="0"/>
                    <a:t>：渡邊</a:t>
                  </a:r>
                </a:p>
              </p:txBody>
            </p:sp>
          </p:grpSp>
          <p:grpSp>
            <p:nvGrpSpPr>
              <p:cNvPr id="25" name="グループ化 24">
                <a:extLst>
                  <a:ext uri="{FF2B5EF4-FFF2-40B4-BE49-F238E27FC236}">
                    <a16:creationId xmlns:a16="http://schemas.microsoft.com/office/drawing/2014/main" id="{929D91FE-DDA2-C304-BE1B-E1AD7281489F}"/>
                  </a:ext>
                </a:extLst>
              </p:cNvPr>
              <p:cNvGrpSpPr/>
              <p:nvPr/>
            </p:nvGrpSpPr>
            <p:grpSpPr>
              <a:xfrm>
                <a:off x="10699875" y="878372"/>
                <a:ext cx="1121036" cy="1371639"/>
                <a:chOff x="10649753" y="897027"/>
                <a:chExt cx="1121036" cy="1371639"/>
              </a:xfrm>
            </p:grpSpPr>
            <p:pic>
              <p:nvPicPr>
                <p:cNvPr id="2050" name="Picture 2" descr="shimaさんのプロフィール写真">
                  <a:extLst>
                    <a:ext uri="{FF2B5EF4-FFF2-40B4-BE49-F238E27FC236}">
                      <a16:creationId xmlns:a16="http://schemas.microsoft.com/office/drawing/2014/main" id="{C25A0223-D8E2-6562-C48B-3354533803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49753" y="897027"/>
                  <a:ext cx="1121036" cy="11210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B2D7C4B5-7651-2A04-1C8E-50A0C248184A}"/>
                    </a:ext>
                  </a:extLst>
                </p:cNvPr>
                <p:cNvSpPr txBox="1"/>
                <p:nvPr/>
              </p:nvSpPr>
              <p:spPr>
                <a:xfrm>
                  <a:off x="10649753" y="2022445"/>
                  <a:ext cx="1121036" cy="246221"/>
                </a:xfrm>
                <a:prstGeom prst="rect">
                  <a:avLst/>
                </a:prstGeom>
                <a:noFill/>
              </p:spPr>
              <p:txBody>
                <a:bodyPr wrap="square" rtlCol="0">
                  <a:spAutoFit/>
                </a:bodyPr>
                <a:lstStyle/>
                <a:p>
                  <a:pPr algn="ctr"/>
                  <a:r>
                    <a:rPr lang="en-US" altLang="ja-JP" sz="1000" b="1" dirty="0"/>
                    <a:t>FAQ</a:t>
                  </a:r>
                  <a:r>
                    <a:rPr kumimoji="1" lang="ja-JP" altLang="en-US" sz="1000" b="1" dirty="0"/>
                    <a:t>：島</a:t>
                  </a:r>
                </a:p>
              </p:txBody>
            </p:sp>
          </p:grpSp>
        </p:grpSp>
        <p:grpSp>
          <p:nvGrpSpPr>
            <p:cNvPr id="2059" name="グループ化 2058">
              <a:extLst>
                <a:ext uri="{FF2B5EF4-FFF2-40B4-BE49-F238E27FC236}">
                  <a16:creationId xmlns:a16="http://schemas.microsoft.com/office/drawing/2014/main" id="{7836B481-F1A7-0383-5EB6-20D6FACD83C8}"/>
                </a:ext>
              </a:extLst>
            </p:cNvPr>
            <p:cNvGrpSpPr/>
            <p:nvPr/>
          </p:nvGrpSpPr>
          <p:grpSpPr>
            <a:xfrm>
              <a:off x="9249273" y="2321081"/>
              <a:ext cx="2669032" cy="1374453"/>
              <a:chOff x="9249273" y="2241980"/>
              <a:chExt cx="2669032" cy="1374453"/>
            </a:xfrm>
          </p:grpSpPr>
          <p:grpSp>
            <p:nvGrpSpPr>
              <p:cNvPr id="26" name="グループ化 25">
                <a:extLst>
                  <a:ext uri="{FF2B5EF4-FFF2-40B4-BE49-F238E27FC236}">
                    <a16:creationId xmlns:a16="http://schemas.microsoft.com/office/drawing/2014/main" id="{D202855B-EDD7-81D1-A33E-E75CF0D980A1}"/>
                  </a:ext>
                </a:extLst>
              </p:cNvPr>
              <p:cNvGrpSpPr/>
              <p:nvPr/>
            </p:nvGrpSpPr>
            <p:grpSpPr>
              <a:xfrm>
                <a:off x="9249273" y="2241980"/>
                <a:ext cx="1200075" cy="1367500"/>
                <a:chOff x="9131561" y="2198435"/>
                <a:chExt cx="1200075" cy="1367500"/>
              </a:xfrm>
            </p:grpSpPr>
            <p:pic>
              <p:nvPicPr>
                <p:cNvPr id="13" name="図 12">
                  <a:extLst>
                    <a:ext uri="{FF2B5EF4-FFF2-40B4-BE49-F238E27FC236}">
                      <a16:creationId xmlns:a16="http://schemas.microsoft.com/office/drawing/2014/main" id="{5E2D9C13-E2EC-0836-FA0D-5512305829FF}"/>
                    </a:ext>
                  </a:extLst>
                </p:cNvPr>
                <p:cNvPicPr>
                  <a:picLocks noChangeAspect="1"/>
                </p:cNvPicPr>
                <p:nvPr/>
              </p:nvPicPr>
              <p:blipFill>
                <a:blip r:embed="rId5"/>
                <a:stretch>
                  <a:fillRect/>
                </a:stretch>
              </p:blipFill>
              <p:spPr>
                <a:xfrm>
                  <a:off x="9171080" y="2198435"/>
                  <a:ext cx="1121036" cy="1121036"/>
                </a:xfrm>
                <a:prstGeom prst="rect">
                  <a:avLst/>
                </a:prstGeom>
              </p:spPr>
            </p:pic>
            <p:sp>
              <p:nvSpPr>
                <p:cNvPr id="17" name="テキスト ボックス 16">
                  <a:extLst>
                    <a:ext uri="{FF2B5EF4-FFF2-40B4-BE49-F238E27FC236}">
                      <a16:creationId xmlns:a16="http://schemas.microsoft.com/office/drawing/2014/main" id="{006D4285-95CD-63DC-FFA2-8FEDCA7DD84B}"/>
                    </a:ext>
                  </a:extLst>
                </p:cNvPr>
                <p:cNvSpPr txBox="1"/>
                <p:nvPr/>
              </p:nvSpPr>
              <p:spPr>
                <a:xfrm>
                  <a:off x="9131561" y="3319714"/>
                  <a:ext cx="1200075" cy="246221"/>
                </a:xfrm>
                <a:prstGeom prst="rect">
                  <a:avLst/>
                </a:prstGeom>
                <a:noFill/>
              </p:spPr>
              <p:txBody>
                <a:bodyPr wrap="square" rtlCol="0">
                  <a:spAutoFit/>
                </a:bodyPr>
                <a:lstStyle/>
                <a:p>
                  <a:pPr algn="ctr"/>
                  <a:r>
                    <a:rPr lang="en-US" altLang="ja-JP" sz="1000" b="1" dirty="0"/>
                    <a:t>Education</a:t>
                  </a:r>
                  <a:r>
                    <a:rPr kumimoji="1" lang="ja-JP" altLang="en-US" sz="1000" b="1" dirty="0"/>
                    <a:t>：小泉</a:t>
                  </a:r>
                </a:p>
              </p:txBody>
            </p:sp>
          </p:grpSp>
          <p:grpSp>
            <p:nvGrpSpPr>
              <p:cNvPr id="27" name="グループ化 26">
                <a:extLst>
                  <a:ext uri="{FF2B5EF4-FFF2-40B4-BE49-F238E27FC236}">
                    <a16:creationId xmlns:a16="http://schemas.microsoft.com/office/drawing/2014/main" id="{19D6D20F-8D1D-AE1F-7A8D-50C479A3171F}"/>
                  </a:ext>
                </a:extLst>
              </p:cNvPr>
              <p:cNvGrpSpPr/>
              <p:nvPr/>
            </p:nvGrpSpPr>
            <p:grpSpPr>
              <a:xfrm>
                <a:off x="10602481" y="2241980"/>
                <a:ext cx="1315824" cy="1374453"/>
                <a:chOff x="10552359" y="2199948"/>
                <a:chExt cx="1315824" cy="1374453"/>
              </a:xfrm>
            </p:grpSpPr>
            <p:pic>
              <p:nvPicPr>
                <p:cNvPr id="2056" name="Picture 8" descr="トヨタ自動車 遠藤様">
                  <a:extLst>
                    <a:ext uri="{FF2B5EF4-FFF2-40B4-BE49-F238E27FC236}">
                      <a16:creationId xmlns:a16="http://schemas.microsoft.com/office/drawing/2014/main" id="{7C548518-C6A6-EA0F-80C8-504E2FFBC7C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286" r="17286"/>
                <a:stretch/>
              </p:blipFill>
              <p:spPr bwMode="auto">
                <a:xfrm>
                  <a:off x="10649753" y="2199948"/>
                  <a:ext cx="1121037" cy="1121037"/>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9F187C34-52C6-1D79-E20E-430C667AB0C9}"/>
                    </a:ext>
                  </a:extLst>
                </p:cNvPr>
                <p:cNvSpPr txBox="1"/>
                <p:nvPr/>
              </p:nvSpPr>
              <p:spPr>
                <a:xfrm>
                  <a:off x="10552359" y="3328180"/>
                  <a:ext cx="1315824" cy="246221"/>
                </a:xfrm>
                <a:prstGeom prst="rect">
                  <a:avLst/>
                </a:prstGeom>
                <a:noFill/>
              </p:spPr>
              <p:txBody>
                <a:bodyPr wrap="square" rtlCol="0">
                  <a:spAutoFit/>
                </a:bodyPr>
                <a:lstStyle/>
                <a:p>
                  <a:pPr algn="ctr"/>
                  <a:r>
                    <a:rPr kumimoji="1" lang="en-US" altLang="ja-JP" sz="1000" b="1" dirty="0"/>
                    <a:t>Promotion</a:t>
                  </a:r>
                  <a:r>
                    <a:rPr kumimoji="1" lang="ja-JP" altLang="en-US" sz="1000" b="1" dirty="0"/>
                    <a:t>：遠藤</a:t>
                  </a:r>
                </a:p>
              </p:txBody>
            </p:sp>
          </p:grpSp>
        </p:grpSp>
        <p:grpSp>
          <p:nvGrpSpPr>
            <p:cNvPr id="2061" name="グループ化 2060">
              <a:extLst>
                <a:ext uri="{FF2B5EF4-FFF2-40B4-BE49-F238E27FC236}">
                  <a16:creationId xmlns:a16="http://schemas.microsoft.com/office/drawing/2014/main" id="{A741B380-3E3E-75A6-5F07-4E5E06B4C347}"/>
                </a:ext>
              </a:extLst>
            </p:cNvPr>
            <p:cNvGrpSpPr/>
            <p:nvPr/>
          </p:nvGrpSpPr>
          <p:grpSpPr>
            <a:xfrm>
              <a:off x="9109974" y="3647946"/>
              <a:ext cx="2889755" cy="1379957"/>
              <a:chOff x="9109974" y="3564179"/>
              <a:chExt cx="2889755" cy="1379957"/>
            </a:xfrm>
          </p:grpSpPr>
          <p:grpSp>
            <p:nvGrpSpPr>
              <p:cNvPr id="28" name="グループ化 27">
                <a:extLst>
                  <a:ext uri="{FF2B5EF4-FFF2-40B4-BE49-F238E27FC236}">
                    <a16:creationId xmlns:a16="http://schemas.microsoft.com/office/drawing/2014/main" id="{092665EB-E63B-40EC-C544-3C14B649C69F}"/>
                  </a:ext>
                </a:extLst>
              </p:cNvPr>
              <p:cNvGrpSpPr/>
              <p:nvPr/>
            </p:nvGrpSpPr>
            <p:grpSpPr>
              <a:xfrm>
                <a:off x="9109974" y="3564179"/>
                <a:ext cx="1478672" cy="1365217"/>
                <a:chOff x="9094207" y="3564179"/>
                <a:chExt cx="1478672" cy="1365217"/>
              </a:xfrm>
            </p:grpSpPr>
            <p:pic>
              <p:nvPicPr>
                <p:cNvPr id="6" name="Google Shape;393;g308d5ff90b3_0_40">
                  <a:extLst>
                    <a:ext uri="{FF2B5EF4-FFF2-40B4-BE49-F238E27FC236}">
                      <a16:creationId xmlns:a16="http://schemas.microsoft.com/office/drawing/2014/main" id="{C2CAD440-0786-78CA-A569-8E3B0EBE1A9F}"/>
                    </a:ext>
                  </a:extLst>
                </p:cNvPr>
                <p:cNvPicPr preferRelativeResize="0"/>
                <p:nvPr/>
              </p:nvPicPr>
              <p:blipFill rotWithShape="1">
                <a:blip r:embed="rId7">
                  <a:alphaModFix/>
                </a:blip>
                <a:srcRect/>
                <a:stretch/>
              </p:blipFill>
              <p:spPr>
                <a:xfrm>
                  <a:off x="9273025" y="3564179"/>
                  <a:ext cx="1121036" cy="1121036"/>
                </a:xfrm>
                <a:prstGeom prst="flowChartConnector">
                  <a:avLst/>
                </a:prstGeom>
                <a:noFill/>
                <a:ln>
                  <a:noFill/>
                </a:ln>
              </p:spPr>
            </p:pic>
            <p:sp>
              <p:nvSpPr>
                <p:cNvPr id="19" name="テキスト ボックス 18">
                  <a:extLst>
                    <a:ext uri="{FF2B5EF4-FFF2-40B4-BE49-F238E27FC236}">
                      <a16:creationId xmlns:a16="http://schemas.microsoft.com/office/drawing/2014/main" id="{9E3DEFF9-0C7C-278A-3219-FDF179284CF2}"/>
                    </a:ext>
                  </a:extLst>
                </p:cNvPr>
                <p:cNvSpPr txBox="1"/>
                <p:nvPr/>
              </p:nvSpPr>
              <p:spPr>
                <a:xfrm>
                  <a:off x="9094207" y="4683175"/>
                  <a:ext cx="1478672" cy="246221"/>
                </a:xfrm>
                <a:prstGeom prst="rect">
                  <a:avLst/>
                </a:prstGeom>
                <a:noFill/>
              </p:spPr>
              <p:txBody>
                <a:bodyPr wrap="square" rtlCol="0">
                  <a:spAutoFit/>
                </a:bodyPr>
                <a:lstStyle/>
                <a:p>
                  <a:pPr algn="ctr"/>
                  <a:r>
                    <a:rPr kumimoji="1" lang="en-US" altLang="ja-JP" sz="1000" b="1" dirty="0"/>
                    <a:t>Automation</a:t>
                  </a:r>
                  <a:r>
                    <a:rPr kumimoji="1" lang="ja-JP" altLang="en-US" sz="1000" b="1" dirty="0"/>
                    <a:t>：小保田</a:t>
                  </a:r>
                </a:p>
              </p:txBody>
            </p:sp>
          </p:grpSp>
          <p:grpSp>
            <p:nvGrpSpPr>
              <p:cNvPr id="29" name="グループ化 28">
                <a:extLst>
                  <a:ext uri="{FF2B5EF4-FFF2-40B4-BE49-F238E27FC236}">
                    <a16:creationId xmlns:a16="http://schemas.microsoft.com/office/drawing/2014/main" id="{F72B088C-2245-BACF-296E-7A866D2562A3}"/>
                  </a:ext>
                </a:extLst>
              </p:cNvPr>
              <p:cNvGrpSpPr/>
              <p:nvPr/>
            </p:nvGrpSpPr>
            <p:grpSpPr>
              <a:xfrm>
                <a:off x="10521057" y="3564179"/>
                <a:ext cx="1478672" cy="1379957"/>
                <a:chOff x="10489755" y="3564179"/>
                <a:chExt cx="1478672" cy="1379957"/>
              </a:xfrm>
            </p:grpSpPr>
            <p:pic>
              <p:nvPicPr>
                <p:cNvPr id="11" name="Google Shape;395;g308d5ff90b3_0_40">
                  <a:extLst>
                    <a:ext uri="{FF2B5EF4-FFF2-40B4-BE49-F238E27FC236}">
                      <a16:creationId xmlns:a16="http://schemas.microsoft.com/office/drawing/2014/main" id="{F8ECFE14-3EAF-2E7E-EE73-CBC8E70CE863}"/>
                    </a:ext>
                  </a:extLst>
                </p:cNvPr>
                <p:cNvPicPr preferRelativeResize="0"/>
                <p:nvPr/>
              </p:nvPicPr>
              <p:blipFill rotWithShape="1">
                <a:blip r:embed="rId8">
                  <a:alphaModFix/>
                </a:blip>
                <a:srcRect/>
                <a:stretch/>
              </p:blipFill>
              <p:spPr>
                <a:xfrm>
                  <a:off x="10668573" y="3564179"/>
                  <a:ext cx="1121036" cy="1121036"/>
                </a:xfrm>
                <a:prstGeom prst="ellipse">
                  <a:avLst/>
                </a:prstGeom>
                <a:noFill/>
                <a:ln>
                  <a:noFill/>
                </a:ln>
              </p:spPr>
            </p:pic>
            <p:sp>
              <p:nvSpPr>
                <p:cNvPr id="20" name="テキスト ボックス 19">
                  <a:extLst>
                    <a:ext uri="{FF2B5EF4-FFF2-40B4-BE49-F238E27FC236}">
                      <a16:creationId xmlns:a16="http://schemas.microsoft.com/office/drawing/2014/main" id="{7999BBBC-7592-30E6-4861-7394F3FC6875}"/>
                    </a:ext>
                  </a:extLst>
                </p:cNvPr>
                <p:cNvSpPr txBox="1"/>
                <p:nvPr/>
              </p:nvSpPr>
              <p:spPr>
                <a:xfrm>
                  <a:off x="10489755" y="4697915"/>
                  <a:ext cx="1478672" cy="246221"/>
                </a:xfrm>
                <a:prstGeom prst="rect">
                  <a:avLst/>
                </a:prstGeom>
                <a:noFill/>
              </p:spPr>
              <p:txBody>
                <a:bodyPr wrap="square" rtlCol="0">
                  <a:spAutoFit/>
                </a:bodyPr>
                <a:lstStyle/>
                <a:p>
                  <a:pPr algn="ctr"/>
                  <a:r>
                    <a:rPr kumimoji="1" lang="en-US" altLang="ja-JP" sz="1000" b="1" dirty="0"/>
                    <a:t>Automation</a:t>
                  </a:r>
                  <a:r>
                    <a:rPr kumimoji="1" lang="ja-JP" altLang="en-US" sz="1000" b="1" dirty="0"/>
                    <a:t>：忍頂寺</a:t>
                  </a:r>
                </a:p>
              </p:txBody>
            </p:sp>
          </p:grpSp>
        </p:grpSp>
        <p:grpSp>
          <p:nvGrpSpPr>
            <p:cNvPr id="2062" name="グループ化 2061">
              <a:extLst>
                <a:ext uri="{FF2B5EF4-FFF2-40B4-BE49-F238E27FC236}">
                  <a16:creationId xmlns:a16="http://schemas.microsoft.com/office/drawing/2014/main" id="{C8353B3E-C8F8-ABC0-17DD-1A6C1A4621DF}"/>
                </a:ext>
              </a:extLst>
            </p:cNvPr>
            <p:cNvGrpSpPr/>
            <p:nvPr/>
          </p:nvGrpSpPr>
          <p:grpSpPr>
            <a:xfrm>
              <a:off x="9109974" y="4980314"/>
              <a:ext cx="2889755" cy="1462224"/>
              <a:chOff x="9109974" y="4867100"/>
              <a:chExt cx="2889755" cy="1462224"/>
            </a:xfrm>
          </p:grpSpPr>
          <p:grpSp>
            <p:nvGrpSpPr>
              <p:cNvPr id="30" name="グループ化 29">
                <a:extLst>
                  <a:ext uri="{FF2B5EF4-FFF2-40B4-BE49-F238E27FC236}">
                    <a16:creationId xmlns:a16="http://schemas.microsoft.com/office/drawing/2014/main" id="{38357B35-4F3B-09F4-8C68-2CA7F6969D25}"/>
                  </a:ext>
                </a:extLst>
              </p:cNvPr>
              <p:cNvGrpSpPr/>
              <p:nvPr/>
            </p:nvGrpSpPr>
            <p:grpSpPr>
              <a:xfrm>
                <a:off x="9109974" y="4867100"/>
                <a:ext cx="1478672" cy="1371673"/>
                <a:chOff x="9125741" y="4911978"/>
                <a:chExt cx="1478672" cy="1371673"/>
              </a:xfrm>
            </p:grpSpPr>
            <p:pic>
              <p:nvPicPr>
                <p:cNvPr id="2060" name="Picture 12">
                  <a:extLst>
                    <a:ext uri="{FF2B5EF4-FFF2-40B4-BE49-F238E27FC236}">
                      <a16:creationId xmlns:a16="http://schemas.microsoft.com/office/drawing/2014/main" id="{58AF2B72-33AC-4C42-FDA3-32834AF905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4559" y="4911978"/>
                  <a:ext cx="1121036" cy="11210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0BBC7470-71AB-87F4-965B-D8543920CC2E}"/>
                    </a:ext>
                  </a:extLst>
                </p:cNvPr>
                <p:cNvSpPr txBox="1"/>
                <p:nvPr/>
              </p:nvSpPr>
              <p:spPr>
                <a:xfrm>
                  <a:off x="9125741" y="6037430"/>
                  <a:ext cx="1478672" cy="246221"/>
                </a:xfrm>
                <a:prstGeom prst="rect">
                  <a:avLst/>
                </a:prstGeom>
                <a:noFill/>
              </p:spPr>
              <p:txBody>
                <a:bodyPr wrap="square" rtlCol="0">
                  <a:spAutoFit/>
                </a:bodyPr>
                <a:lstStyle/>
                <a:p>
                  <a:pPr algn="ctr"/>
                  <a:r>
                    <a:rPr lang="en-US" altLang="ja-JP" sz="1000" b="1" dirty="0"/>
                    <a:t>OSPO</a:t>
                  </a:r>
                  <a:r>
                    <a:rPr lang="ja-JP" altLang="en-US" sz="1000" b="1" dirty="0"/>
                    <a:t>：</a:t>
                  </a:r>
                  <a:r>
                    <a:rPr kumimoji="1" lang="ja-JP" altLang="en-US" sz="1000" b="1" dirty="0"/>
                    <a:t>茂田井</a:t>
                  </a:r>
                </a:p>
              </p:txBody>
            </p:sp>
          </p:grpSp>
          <p:grpSp>
            <p:nvGrpSpPr>
              <p:cNvPr id="31" name="グループ化 30">
                <a:extLst>
                  <a:ext uri="{FF2B5EF4-FFF2-40B4-BE49-F238E27FC236}">
                    <a16:creationId xmlns:a16="http://schemas.microsoft.com/office/drawing/2014/main" id="{BD1F465B-149D-1C6F-FE72-46F17EF2E467}"/>
                  </a:ext>
                </a:extLst>
              </p:cNvPr>
              <p:cNvGrpSpPr/>
              <p:nvPr/>
            </p:nvGrpSpPr>
            <p:grpSpPr>
              <a:xfrm>
                <a:off x="10521057" y="4867100"/>
                <a:ext cx="1478672" cy="1462224"/>
                <a:chOff x="10552359" y="4867100"/>
                <a:chExt cx="1478672" cy="1462224"/>
              </a:xfrm>
            </p:grpSpPr>
            <p:pic>
              <p:nvPicPr>
                <p:cNvPr id="14" name="Picture 10" descr="準備中">
                  <a:extLst>
                    <a:ext uri="{FF2B5EF4-FFF2-40B4-BE49-F238E27FC236}">
                      <a16:creationId xmlns:a16="http://schemas.microsoft.com/office/drawing/2014/main" id="{6192A526-40ED-A783-FA72-D061C77F3BF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655" t="-1987" r="-3510" b="19452"/>
                <a:stretch/>
              </p:blipFill>
              <p:spPr bwMode="auto">
                <a:xfrm>
                  <a:off x="10683661" y="4867100"/>
                  <a:ext cx="1216069" cy="1216069"/>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6BEFEAC7-25E1-09E5-F1B6-11ADF573F290}"/>
                    </a:ext>
                  </a:extLst>
                </p:cNvPr>
                <p:cNvSpPr txBox="1"/>
                <p:nvPr/>
              </p:nvSpPr>
              <p:spPr>
                <a:xfrm>
                  <a:off x="10552359" y="6083103"/>
                  <a:ext cx="1478672" cy="246221"/>
                </a:xfrm>
                <a:prstGeom prst="rect">
                  <a:avLst/>
                </a:prstGeom>
                <a:noFill/>
              </p:spPr>
              <p:txBody>
                <a:bodyPr wrap="square" rtlCol="0">
                  <a:spAutoFit/>
                </a:bodyPr>
                <a:lstStyle/>
                <a:p>
                  <a:pPr algn="ctr"/>
                  <a:r>
                    <a:rPr lang="en-US" altLang="ja-JP" sz="1000" b="1" dirty="0"/>
                    <a:t>OSPO</a:t>
                  </a:r>
                  <a:r>
                    <a:rPr lang="ja-JP" altLang="en-US" sz="1000" b="1" dirty="0"/>
                    <a:t>：</a:t>
                  </a:r>
                  <a:r>
                    <a:rPr kumimoji="1" lang="ja-JP" altLang="en-US" sz="1000" b="1" dirty="0"/>
                    <a:t>大和田</a:t>
                  </a:r>
                </a:p>
              </p:txBody>
            </p:sp>
          </p:grpSp>
        </p:grpSp>
      </p:grpSp>
    </p:spTree>
    <p:extLst>
      <p:ext uri="{BB962C8B-B14F-4D97-AF65-F5344CB8AC3E}">
        <p14:creationId xmlns:p14="http://schemas.microsoft.com/office/powerpoint/2010/main" val="1009485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9DD19-4EB6-A22C-4EC7-49E14B4A396F}"/>
              </a:ext>
            </a:extLst>
          </p:cNvPr>
          <p:cNvSpPr>
            <a:spLocks noGrp="1"/>
          </p:cNvSpPr>
          <p:nvPr>
            <p:ph type="title"/>
          </p:nvPr>
        </p:nvSpPr>
        <p:spPr/>
        <p:txBody>
          <a:bodyPr/>
          <a:lstStyle/>
          <a:p>
            <a:r>
              <a:rPr lang="ja-JP" altLang="en-US" dirty="0"/>
              <a:t>主な成果</a:t>
            </a:r>
            <a:endParaRPr kumimoji="1" lang="ja-JP" altLang="en-US" dirty="0"/>
          </a:p>
        </p:txBody>
      </p:sp>
      <p:sp>
        <p:nvSpPr>
          <p:cNvPr id="3" name="テキスト プレースホルダー 2">
            <a:extLst>
              <a:ext uri="{FF2B5EF4-FFF2-40B4-BE49-F238E27FC236}">
                <a16:creationId xmlns:a16="http://schemas.microsoft.com/office/drawing/2014/main" id="{BBE9C634-93F6-17EF-1B1B-A710FA670C50}"/>
              </a:ext>
            </a:extLst>
          </p:cNvPr>
          <p:cNvSpPr>
            <a:spLocks noGrp="1"/>
          </p:cNvSpPr>
          <p:nvPr>
            <p:ph type="body" sz="quarter" idx="12"/>
          </p:nvPr>
        </p:nvSpPr>
        <p:spPr/>
        <p:txBody>
          <a:bodyPr/>
          <a:lstStyle/>
          <a:p>
            <a:r>
              <a:rPr kumimoji="1" lang="en-US" altLang="ja-JP" sz="1400" dirty="0"/>
              <a:t>OpenChain</a:t>
            </a:r>
            <a:r>
              <a:rPr kumimoji="1" lang="ja-JP" altLang="en-US" sz="1400" dirty="0"/>
              <a:t>仕様</a:t>
            </a:r>
            <a:endParaRPr kumimoji="1" lang="en-US" altLang="ja-JP" sz="1400" dirty="0"/>
          </a:p>
          <a:p>
            <a:pPr lvl="1"/>
            <a:r>
              <a:rPr lang="ja-JP" altLang="en-US" sz="1200" dirty="0"/>
              <a:t>ビジネス視点でのフィードバック</a:t>
            </a:r>
            <a:endParaRPr lang="en-US" altLang="ja-JP" sz="1200" dirty="0"/>
          </a:p>
          <a:p>
            <a:pPr lvl="1"/>
            <a:r>
              <a:rPr kumimoji="1" lang="ja-JP" altLang="en-US" sz="1200" dirty="0"/>
              <a:t>日本語翻訳</a:t>
            </a:r>
            <a:endParaRPr kumimoji="1" lang="en-US" altLang="ja-JP" sz="1200" dirty="0"/>
          </a:p>
          <a:p>
            <a:r>
              <a:rPr kumimoji="1" lang="en-US" altLang="ja-JP" sz="1400" dirty="0"/>
              <a:t>FAQ</a:t>
            </a:r>
            <a:r>
              <a:rPr kumimoji="1" lang="ja-JP" altLang="en-US" sz="1400" dirty="0"/>
              <a:t> </a:t>
            </a:r>
            <a:endParaRPr kumimoji="1" lang="en-US" altLang="ja-JP" sz="1400" dirty="0"/>
          </a:p>
          <a:p>
            <a:pPr lvl="1"/>
            <a:r>
              <a:rPr lang="en-US" altLang="ja-JP" sz="1200" dirty="0"/>
              <a:t>OSS</a:t>
            </a:r>
            <a:r>
              <a:rPr lang="ja-JP" altLang="en-US" sz="1200" dirty="0"/>
              <a:t>ラインセス研究所と共同</a:t>
            </a:r>
            <a:endParaRPr lang="en-US" altLang="ja-JP" sz="1200" dirty="0"/>
          </a:p>
          <a:p>
            <a:pPr lvl="1"/>
            <a:r>
              <a:rPr kumimoji="1" lang="ja-JP" altLang="en-US" sz="1200" dirty="0"/>
              <a:t>日本語版・英語版を作成。ドイツ語版へ翻訳される。</a:t>
            </a:r>
            <a:endParaRPr kumimoji="1" lang="en-US" altLang="ja-JP" sz="1200" dirty="0"/>
          </a:p>
          <a:p>
            <a:r>
              <a:rPr lang="en-US" altLang="ja-JP" sz="1400" dirty="0"/>
              <a:t>Supplier Leaflet</a:t>
            </a:r>
            <a:endParaRPr kumimoji="1" lang="en-US" altLang="ja-JP" sz="1400" dirty="0"/>
          </a:p>
          <a:p>
            <a:pPr lvl="1"/>
            <a:r>
              <a:rPr kumimoji="1" lang="ja-JP" altLang="en-US" sz="1200" dirty="0"/>
              <a:t>日本語版、英語版を作成</a:t>
            </a:r>
            <a:endParaRPr kumimoji="1" lang="en-US" altLang="ja-JP" sz="1200" dirty="0"/>
          </a:p>
          <a:p>
            <a:pPr lvl="1"/>
            <a:r>
              <a:rPr kumimoji="1" lang="ja-JP" altLang="en-US" sz="1200" dirty="0"/>
              <a:t>中国語版（簡体字、繁体字）、韓国語版、ベトナム語版へ翻訳される</a:t>
            </a:r>
            <a:endParaRPr kumimoji="1" lang="en-US" altLang="ja-JP" sz="1200" dirty="0"/>
          </a:p>
          <a:p>
            <a:r>
              <a:rPr kumimoji="1" lang="en-US" altLang="ja-JP" sz="1400" dirty="0"/>
              <a:t>SPDX Lite</a:t>
            </a:r>
          </a:p>
          <a:p>
            <a:pPr lvl="1"/>
            <a:r>
              <a:rPr kumimoji="1" lang="en-US" altLang="ja-JP" sz="1400" dirty="0"/>
              <a:t>SPDX V2.2, 2.3</a:t>
            </a:r>
            <a:r>
              <a:rPr kumimoji="1" lang="ja-JP" altLang="en-US" sz="1400" dirty="0"/>
              <a:t>に採用</a:t>
            </a:r>
            <a:endParaRPr kumimoji="1" lang="en-US" altLang="ja-JP" sz="1400" dirty="0"/>
          </a:p>
          <a:p>
            <a:pPr lvl="1"/>
            <a:r>
              <a:rPr kumimoji="1" lang="en-US" altLang="ja-JP" sz="1400" dirty="0"/>
              <a:t>SPDX</a:t>
            </a:r>
            <a:r>
              <a:rPr kumimoji="1" lang="ja-JP" altLang="en-US" sz="1400" dirty="0"/>
              <a:t>へ提案</a:t>
            </a:r>
            <a:endParaRPr kumimoji="1" lang="en-US" altLang="ja-JP" sz="1400" dirty="0"/>
          </a:p>
          <a:p>
            <a:r>
              <a:rPr kumimoji="1" lang="ja-JP" altLang="en-US" sz="1400" dirty="0"/>
              <a:t>教育資料</a:t>
            </a:r>
            <a:endParaRPr kumimoji="1" lang="en-US" altLang="ja-JP" sz="1400" dirty="0"/>
          </a:p>
          <a:p>
            <a:pPr lvl="1"/>
            <a:r>
              <a:rPr lang="ja-JP" altLang="en-US" sz="1200" dirty="0"/>
              <a:t>サプライチェーンリスクマネージメント版</a:t>
            </a:r>
            <a:endParaRPr lang="en-US" altLang="ja-JP" sz="1200" dirty="0"/>
          </a:p>
          <a:p>
            <a:pPr lvl="1"/>
            <a:r>
              <a:rPr kumimoji="1" lang="ja-JP" altLang="en-US" sz="1200" dirty="0"/>
              <a:t>開発者向け版を作成中</a:t>
            </a:r>
            <a:endParaRPr kumimoji="1" lang="en-US" altLang="ja-JP" sz="1200" dirty="0"/>
          </a:p>
          <a:p>
            <a:r>
              <a:rPr kumimoji="1" lang="en-US" altLang="ja-JP" sz="1400" dirty="0"/>
              <a:t>OSPO Local Meetup</a:t>
            </a:r>
            <a:r>
              <a:rPr kumimoji="1" lang="ja-JP" altLang="en-US" sz="1400" dirty="0"/>
              <a:t>開催</a:t>
            </a:r>
            <a:endParaRPr kumimoji="1" lang="en-US" altLang="ja-JP" sz="1400" dirty="0"/>
          </a:p>
          <a:p>
            <a:pPr lvl="1"/>
            <a:r>
              <a:rPr kumimoji="1" lang="en-US" altLang="ja-JP" sz="1400" dirty="0" err="1"/>
              <a:t>ToDo</a:t>
            </a:r>
            <a:r>
              <a:rPr kumimoji="1" lang="ja-JP" altLang="en-US" sz="1400" dirty="0"/>
              <a:t> </a:t>
            </a:r>
            <a:r>
              <a:rPr kumimoji="1" lang="en-US" altLang="ja-JP" sz="1400" dirty="0"/>
              <a:t>Group</a:t>
            </a:r>
            <a:r>
              <a:rPr kumimoji="1" lang="ja-JP" altLang="en-US" sz="1400" dirty="0"/>
              <a:t>と共同開催</a:t>
            </a:r>
            <a:endParaRPr kumimoji="1" lang="en-US" altLang="ja-JP" sz="1400" dirty="0"/>
          </a:p>
          <a:p>
            <a:pPr marL="0" indent="0">
              <a:buNone/>
            </a:pPr>
            <a:r>
              <a:rPr kumimoji="1" lang="en-US" altLang="ja-JP" sz="1400" dirty="0"/>
              <a:t> </a:t>
            </a:r>
          </a:p>
          <a:p>
            <a:endParaRPr kumimoji="1" lang="ja-JP" altLang="en-US" sz="1400" dirty="0"/>
          </a:p>
        </p:txBody>
      </p:sp>
      <p:sp>
        <p:nvSpPr>
          <p:cNvPr id="5" name="フッター プレースホルダー 4">
            <a:extLst>
              <a:ext uri="{FF2B5EF4-FFF2-40B4-BE49-F238E27FC236}">
                <a16:creationId xmlns:a16="http://schemas.microsoft.com/office/drawing/2014/main" id="{2824D29C-3F57-F42A-B80F-5909761553BA}"/>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6" name="スライド番号プレースホルダー 5">
            <a:extLst>
              <a:ext uri="{FF2B5EF4-FFF2-40B4-BE49-F238E27FC236}">
                <a16:creationId xmlns:a16="http://schemas.microsoft.com/office/drawing/2014/main" id="{0663AADA-9891-461D-801D-B9409ED86E9B}"/>
              </a:ext>
            </a:extLst>
          </p:cNvPr>
          <p:cNvSpPr>
            <a:spLocks noGrp="1"/>
          </p:cNvSpPr>
          <p:nvPr>
            <p:ph type="sldNum" sz="quarter" idx="4"/>
          </p:nvPr>
        </p:nvSpPr>
        <p:spPr/>
        <p:txBody>
          <a:bodyPr/>
          <a:lstStyle/>
          <a:p>
            <a:fld id="{9E677C9D-2908-4B51-B245-D0108F3FAF17}" type="slidenum">
              <a:rPr lang="ja-JP" altLang="en-US" smtClean="0"/>
              <a:pPr/>
              <a:t>27</a:t>
            </a:fld>
            <a:endParaRPr lang="ja-JP" altLang="en-US" dirty="0"/>
          </a:p>
        </p:txBody>
      </p:sp>
      <p:pic>
        <p:nvPicPr>
          <p:cNvPr id="9" name="図 8" descr="テキスト, スクリーンショット が含まれている画像&#10;&#10;自動的に生成された説明">
            <a:extLst>
              <a:ext uri="{FF2B5EF4-FFF2-40B4-BE49-F238E27FC236}">
                <a16:creationId xmlns:a16="http://schemas.microsoft.com/office/drawing/2014/main" id="{6306F1FC-E6DF-30EB-26C6-20CFE19A08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9500" y="460461"/>
            <a:ext cx="2279192" cy="3223278"/>
          </a:xfrm>
          <a:prstGeom prst="rect">
            <a:avLst/>
          </a:prstGeom>
          <a:ln>
            <a:solidFill>
              <a:schemeClr val="tx1"/>
            </a:solidFill>
          </a:ln>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AD5E434F-2FD3-FF52-9C11-F4FCA62C2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416" y="3753366"/>
            <a:ext cx="4016301" cy="2852982"/>
          </a:xfrm>
          <a:prstGeom prst="rect">
            <a:avLst/>
          </a:prstGeom>
          <a:ln>
            <a:solidFill>
              <a:schemeClr val="tx2"/>
            </a:solidFill>
          </a:ln>
        </p:spPr>
      </p:pic>
      <p:pic>
        <p:nvPicPr>
          <p:cNvPr id="13" name="図 12" descr="ポーズをとる男性グループ&#10;&#10;中程度の精度で自動的に生成された説明">
            <a:extLst>
              <a:ext uri="{FF2B5EF4-FFF2-40B4-BE49-F238E27FC236}">
                <a16:creationId xmlns:a16="http://schemas.microsoft.com/office/drawing/2014/main" id="{E20443A3-9A31-3CF0-62B0-A8CAFE528F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1703" y="4084581"/>
            <a:ext cx="3780297" cy="1930036"/>
          </a:xfrm>
          <a:prstGeom prst="rect">
            <a:avLst/>
          </a:prstGeom>
          <a:ln>
            <a:solidFill>
              <a:schemeClr val="tx2"/>
            </a:solidFill>
          </a:ln>
        </p:spPr>
      </p:pic>
      <p:pic>
        <p:nvPicPr>
          <p:cNvPr id="15" name="図 14" descr="グラフィカル ユーザー インターフェイス, テキスト, アプリケーション&#10;&#10;自動的に生成された説明">
            <a:extLst>
              <a:ext uri="{FF2B5EF4-FFF2-40B4-BE49-F238E27FC236}">
                <a16:creationId xmlns:a16="http://schemas.microsoft.com/office/drawing/2014/main" id="{9A182113-5544-EC71-69B0-73FFC66918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6483" y="1763965"/>
            <a:ext cx="4277804" cy="1604775"/>
          </a:xfrm>
          <a:prstGeom prst="rect">
            <a:avLst/>
          </a:prstGeom>
          <a:ln>
            <a:solidFill>
              <a:schemeClr val="tx2"/>
            </a:solidFill>
          </a:ln>
        </p:spPr>
      </p:pic>
      <p:pic>
        <p:nvPicPr>
          <p:cNvPr id="18" name="図 17" descr="グラフィカル ユーザー インターフェイス, テキスト, アプリケーション&#10;&#10;自動的に生成された説明">
            <a:extLst>
              <a:ext uri="{FF2B5EF4-FFF2-40B4-BE49-F238E27FC236}">
                <a16:creationId xmlns:a16="http://schemas.microsoft.com/office/drawing/2014/main" id="{0FDEBE8F-4522-B6E8-9374-A4E1A89122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6482" y="88280"/>
            <a:ext cx="4277805" cy="1675685"/>
          </a:xfrm>
          <a:prstGeom prst="rect">
            <a:avLst/>
          </a:prstGeom>
          <a:ln>
            <a:solidFill>
              <a:schemeClr val="tx2"/>
            </a:solidFill>
          </a:ln>
        </p:spPr>
      </p:pic>
      <p:sp>
        <p:nvSpPr>
          <p:cNvPr id="19" name="四角形: 角を丸くする 18">
            <a:extLst>
              <a:ext uri="{FF2B5EF4-FFF2-40B4-BE49-F238E27FC236}">
                <a16:creationId xmlns:a16="http://schemas.microsoft.com/office/drawing/2014/main" id="{03B3976E-EC75-4833-21AB-E235A082256D}"/>
              </a:ext>
            </a:extLst>
          </p:cNvPr>
          <p:cNvSpPr/>
          <p:nvPr/>
        </p:nvSpPr>
        <p:spPr bwMode="gray">
          <a:xfrm>
            <a:off x="7635384" y="1239603"/>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0" name="四角形: 角を丸くする 19">
            <a:extLst>
              <a:ext uri="{FF2B5EF4-FFF2-40B4-BE49-F238E27FC236}">
                <a16:creationId xmlns:a16="http://schemas.microsoft.com/office/drawing/2014/main" id="{043D68FE-4CC3-38E1-0D63-1E17AE61C2AA}"/>
              </a:ext>
            </a:extLst>
          </p:cNvPr>
          <p:cNvSpPr/>
          <p:nvPr/>
        </p:nvSpPr>
        <p:spPr bwMode="gray">
          <a:xfrm>
            <a:off x="7545322" y="2844484"/>
            <a:ext cx="2132604" cy="245342"/>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1" name="四角形: 角を丸くする 20">
            <a:extLst>
              <a:ext uri="{FF2B5EF4-FFF2-40B4-BE49-F238E27FC236}">
                <a16:creationId xmlns:a16="http://schemas.microsoft.com/office/drawing/2014/main" id="{D81595C3-F7C2-A058-1C94-7A27E3474BF6}"/>
              </a:ext>
            </a:extLst>
          </p:cNvPr>
          <p:cNvSpPr/>
          <p:nvPr/>
        </p:nvSpPr>
        <p:spPr bwMode="gray">
          <a:xfrm>
            <a:off x="8368625" y="5512257"/>
            <a:ext cx="3026206" cy="419620"/>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2" name="四角形: 角を丸くする 21">
            <a:extLst>
              <a:ext uri="{FF2B5EF4-FFF2-40B4-BE49-F238E27FC236}">
                <a16:creationId xmlns:a16="http://schemas.microsoft.com/office/drawing/2014/main" id="{611C1B5B-CD4D-7B36-5DCA-79C1181EAF04}"/>
              </a:ext>
            </a:extLst>
          </p:cNvPr>
          <p:cNvSpPr/>
          <p:nvPr/>
        </p:nvSpPr>
        <p:spPr bwMode="gray">
          <a:xfrm>
            <a:off x="5889754" y="4085886"/>
            <a:ext cx="2337389" cy="283006"/>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3" name="四角形: 角を丸くする 22">
            <a:extLst>
              <a:ext uri="{FF2B5EF4-FFF2-40B4-BE49-F238E27FC236}">
                <a16:creationId xmlns:a16="http://schemas.microsoft.com/office/drawing/2014/main" id="{0E851019-506F-3881-F9B6-31CA4D32228F}"/>
              </a:ext>
            </a:extLst>
          </p:cNvPr>
          <p:cNvSpPr/>
          <p:nvPr/>
        </p:nvSpPr>
        <p:spPr bwMode="gray">
          <a:xfrm>
            <a:off x="9979624" y="1618437"/>
            <a:ext cx="1842821" cy="429291"/>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Tree>
    <p:extLst>
      <p:ext uri="{BB962C8B-B14F-4D97-AF65-F5344CB8AC3E}">
        <p14:creationId xmlns:p14="http://schemas.microsoft.com/office/powerpoint/2010/main" val="4289291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9CD65-7D43-1B92-A325-435E99A808D6}"/>
              </a:ext>
            </a:extLst>
          </p:cNvPr>
          <p:cNvSpPr>
            <a:spLocks noGrp="1"/>
          </p:cNvSpPr>
          <p:nvPr>
            <p:ph type="title"/>
          </p:nvPr>
        </p:nvSpPr>
        <p:spPr/>
        <p:txBody>
          <a:bodyPr/>
          <a:lstStyle/>
          <a:p>
            <a:r>
              <a:rPr kumimoji="1" lang="en-US" altLang="ja-JP" dirty="0"/>
              <a:t>OpenChain</a:t>
            </a:r>
            <a:r>
              <a:rPr kumimoji="1" lang="ja-JP" altLang="en-US" dirty="0"/>
              <a:t>業界調査</a:t>
            </a:r>
          </a:p>
        </p:txBody>
      </p:sp>
      <p:sp>
        <p:nvSpPr>
          <p:cNvPr id="3" name="テキスト プレースホルダー 2">
            <a:extLst>
              <a:ext uri="{FF2B5EF4-FFF2-40B4-BE49-F238E27FC236}">
                <a16:creationId xmlns:a16="http://schemas.microsoft.com/office/drawing/2014/main" id="{5F549A60-B295-073C-6E3F-4D91A13F8D43}"/>
              </a:ext>
            </a:extLst>
          </p:cNvPr>
          <p:cNvSpPr>
            <a:spLocks noGrp="1"/>
          </p:cNvSpPr>
          <p:nvPr>
            <p:ph type="body" sz="quarter" idx="12"/>
          </p:nvPr>
        </p:nvSpPr>
        <p:spPr>
          <a:xfrm>
            <a:off x="890272" y="1422401"/>
            <a:ext cx="10814048" cy="4871236"/>
          </a:xfrm>
        </p:spPr>
        <p:txBody>
          <a:bodyPr/>
          <a:lstStyle/>
          <a:p>
            <a:r>
              <a:rPr lang="en-US" altLang="ja-JP" sz="2400" dirty="0"/>
              <a:t>2022</a:t>
            </a:r>
            <a:r>
              <a:rPr lang="ja-JP" altLang="en-US" sz="2400" dirty="0"/>
              <a:t>年に続いて</a:t>
            </a:r>
            <a:r>
              <a:rPr kumimoji="1" lang="en-US" altLang="ja-JP" sz="2400" dirty="0"/>
              <a:t>2023</a:t>
            </a:r>
            <a:r>
              <a:rPr kumimoji="1" lang="ja-JP" altLang="en-US" sz="2400" dirty="0"/>
              <a:t>年も</a:t>
            </a:r>
            <a:r>
              <a:rPr kumimoji="1" lang="en-US" altLang="ja-JP" sz="2400" dirty="0"/>
              <a:t>OpenChain</a:t>
            </a:r>
            <a:r>
              <a:rPr kumimoji="1" lang="ja-JP" altLang="en-US" sz="2400" dirty="0"/>
              <a:t>業界調査を実施しました。</a:t>
            </a:r>
            <a:endParaRPr kumimoji="1" lang="en-US" altLang="ja-JP" sz="2400" dirty="0"/>
          </a:p>
          <a:p>
            <a:pPr lvl="1"/>
            <a:r>
              <a:rPr kumimoji="1" lang="ja-JP" altLang="en-US" sz="2000" dirty="0"/>
              <a:t>主な調査項目</a:t>
            </a:r>
            <a:endParaRPr kumimoji="1" lang="en-US" altLang="ja-JP" sz="2000" dirty="0"/>
          </a:p>
          <a:p>
            <a:pPr lvl="2"/>
            <a:r>
              <a:rPr kumimoji="1" lang="en-US" altLang="ja-JP" sz="1800" dirty="0"/>
              <a:t>OSS</a:t>
            </a:r>
            <a:r>
              <a:rPr kumimoji="1" lang="ja-JP" altLang="en-US" sz="1800" dirty="0"/>
              <a:t>利用状況、</a:t>
            </a:r>
            <a:r>
              <a:rPr kumimoji="1" lang="en-US" altLang="ja-JP" sz="1800" dirty="0"/>
              <a:t>OSPO</a:t>
            </a:r>
            <a:r>
              <a:rPr lang="ja-JP" altLang="en-US" sz="1800" dirty="0"/>
              <a:t>の</a:t>
            </a:r>
            <a:r>
              <a:rPr kumimoji="1" lang="ja-JP" altLang="en-US" sz="1800" dirty="0"/>
              <a:t>状況</a:t>
            </a:r>
            <a:r>
              <a:rPr lang="ja-JP" altLang="en-US" sz="1800" dirty="0"/>
              <a:t>、</a:t>
            </a:r>
            <a:r>
              <a:rPr lang="en-US" altLang="ja-JP" sz="1800" dirty="0"/>
              <a:t>OpenChain</a:t>
            </a:r>
            <a:r>
              <a:rPr lang="ja-JP" altLang="en-US" sz="1800" dirty="0"/>
              <a:t>仕様・</a:t>
            </a:r>
            <a:r>
              <a:rPr lang="en-US" altLang="ja-JP" sz="1800" dirty="0"/>
              <a:t>SPDX</a:t>
            </a:r>
            <a:r>
              <a:rPr lang="ja-JP" altLang="en-US" sz="1800" dirty="0"/>
              <a:t>仕様の浸透度</a:t>
            </a:r>
            <a:endParaRPr kumimoji="1" lang="en-US" altLang="ja-JP" sz="1800" dirty="0"/>
          </a:p>
          <a:p>
            <a:r>
              <a:rPr kumimoji="1" lang="en-US" altLang="ja-JP" sz="2400" dirty="0"/>
              <a:t>37</a:t>
            </a:r>
            <a:r>
              <a:rPr kumimoji="1" lang="ja-JP" altLang="en-US" sz="2400" dirty="0"/>
              <a:t>件の回答を得られました。多数のご協力をありがとうございました。</a:t>
            </a:r>
            <a:endParaRPr kumimoji="1" lang="en-US" altLang="ja-JP" sz="2400" dirty="0"/>
          </a:p>
          <a:p>
            <a:r>
              <a:rPr kumimoji="1" lang="ja-JP" altLang="en-US" sz="2400" dirty="0"/>
              <a:t>集計データは</a:t>
            </a:r>
            <a:r>
              <a:rPr kumimoji="1" lang="en-US" altLang="ja-JP" sz="2400" dirty="0"/>
              <a:t>GitHub</a:t>
            </a:r>
            <a:r>
              <a:rPr kumimoji="1" lang="ja-JP" altLang="en-US" sz="2400" dirty="0"/>
              <a:t>で公開しています。</a:t>
            </a:r>
            <a:endParaRPr kumimoji="1" lang="en-US" altLang="ja-JP" sz="2400" dirty="0"/>
          </a:p>
          <a:p>
            <a:pPr lvl="1"/>
            <a:r>
              <a:rPr kumimoji="1" lang="en-US" altLang="ja-JP" sz="2000" dirty="0">
                <a:hlinkClick r:id="rId3"/>
              </a:rPr>
              <a:t>https://github.com/OpenChain-Project/OpenChain-JWG/tree/master/CaseStudy/OpenChain_Industry_Survey/2023</a:t>
            </a:r>
            <a:endParaRPr kumimoji="1" lang="en-US" altLang="ja-JP" sz="2000" dirty="0"/>
          </a:p>
          <a:p>
            <a:endParaRPr kumimoji="1" lang="ja-JP" altLang="en-US" sz="2400" dirty="0"/>
          </a:p>
        </p:txBody>
      </p:sp>
      <p:sp>
        <p:nvSpPr>
          <p:cNvPr id="5" name="フッター プレースホルダー 4">
            <a:extLst>
              <a:ext uri="{FF2B5EF4-FFF2-40B4-BE49-F238E27FC236}">
                <a16:creationId xmlns:a16="http://schemas.microsoft.com/office/drawing/2014/main" id="{F9667E6A-E7E8-CC3C-5C74-DDECCD5EEAA2}"/>
              </a:ext>
            </a:extLst>
          </p:cNvPr>
          <p:cNvSpPr>
            <a:spLocks noGrp="1"/>
          </p:cNvSpPr>
          <p:nvPr>
            <p:ph type="ftr" sz="quarter" idx="3"/>
          </p:nvPr>
        </p:nvSpPr>
        <p:spPr/>
        <p:txBody>
          <a:bodyPr/>
          <a:lstStyle/>
          <a:p>
            <a:pPr algn="l"/>
            <a:r>
              <a:rPr lang="en-US" altLang="ja-JP" dirty="0" err="1"/>
              <a:t>OpenChain</a:t>
            </a:r>
            <a:r>
              <a:rPr lang="en-US" altLang="ja-JP" dirty="0"/>
              <a:t> Japan Work Group</a:t>
            </a:r>
            <a:endParaRPr lang="ja-JP" altLang="en-US" dirty="0"/>
          </a:p>
        </p:txBody>
      </p:sp>
      <p:sp>
        <p:nvSpPr>
          <p:cNvPr id="6" name="スライド番号プレースホルダー 5">
            <a:extLst>
              <a:ext uri="{FF2B5EF4-FFF2-40B4-BE49-F238E27FC236}">
                <a16:creationId xmlns:a16="http://schemas.microsoft.com/office/drawing/2014/main" id="{A0A38D48-474E-FE32-27B8-409CFD55C830}"/>
              </a:ext>
            </a:extLst>
          </p:cNvPr>
          <p:cNvSpPr>
            <a:spLocks noGrp="1"/>
          </p:cNvSpPr>
          <p:nvPr>
            <p:ph type="sldNum" sz="quarter" idx="4"/>
          </p:nvPr>
        </p:nvSpPr>
        <p:spPr/>
        <p:txBody>
          <a:bodyPr/>
          <a:lstStyle/>
          <a:p>
            <a:fld id="{9E677C9D-2908-4B51-B245-D0108F3FAF17}" type="slidenum">
              <a:rPr lang="ja-JP" altLang="en-US" smtClean="0"/>
              <a:pPr/>
              <a:t>28</a:t>
            </a:fld>
            <a:endParaRPr lang="ja-JP" altLang="en-US" dirty="0"/>
          </a:p>
        </p:txBody>
      </p:sp>
      <p:pic>
        <p:nvPicPr>
          <p:cNvPr id="1026" name="Picture 2" descr="OpenChain Industry Survey 2023 - OpenChain">
            <a:extLst>
              <a:ext uri="{FF2B5EF4-FFF2-40B4-BE49-F238E27FC236}">
                <a16:creationId xmlns:a16="http://schemas.microsoft.com/office/drawing/2014/main" id="{EF3AEEBD-CE62-FF54-B3BB-5A044A953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585" y="317501"/>
            <a:ext cx="41338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descr="グラフ, 円グラフ&#10;&#10;自動的に生成された説明">
            <a:extLst>
              <a:ext uri="{FF2B5EF4-FFF2-40B4-BE49-F238E27FC236}">
                <a16:creationId xmlns:a16="http://schemas.microsoft.com/office/drawing/2014/main" id="{85336341-EABE-65F1-03BA-EA2B29EB05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8545" y="4204973"/>
            <a:ext cx="3921929" cy="2210486"/>
          </a:xfrm>
          <a:prstGeom prst="rect">
            <a:avLst/>
          </a:prstGeom>
        </p:spPr>
      </p:pic>
    </p:spTree>
    <p:extLst>
      <p:ext uri="{BB962C8B-B14F-4D97-AF65-F5344CB8AC3E}">
        <p14:creationId xmlns:p14="http://schemas.microsoft.com/office/powerpoint/2010/main" val="1816374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 → </a:t>
            </a:r>
            <a:r>
              <a:rPr lang="en-US" altLang="ja-JP" b="1" dirty="0">
                <a:solidFill>
                  <a:srgbClr val="E65A2A"/>
                </a:solidFill>
                <a:latin typeface="+mj-lt"/>
                <a:ea typeface="游ゴシック" panose="020B0400000000000000" pitchFamily="50" charset="-128"/>
              </a:rPr>
              <a:t>OpenChain Community Day</a:t>
            </a:r>
            <a:endParaRPr lang="ja-JP" altLang="en-US" b="1" dirty="0">
              <a:solidFill>
                <a:srgbClr val="E65A2A"/>
              </a:solidFill>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99294"/>
            <a:ext cx="10320000" cy="394195"/>
          </a:xfrm>
        </p:spPr>
        <p:txBody>
          <a:bodyPr/>
          <a:lstStyle/>
          <a:p>
            <a:pPr marL="0" indent="0">
              <a:buNone/>
            </a:pPr>
            <a:r>
              <a:rPr kumimoji="1" lang="ja-JP" altLang="en-US" sz="2400" b="1" dirty="0">
                <a:latin typeface="+mn-lt"/>
                <a:ea typeface="+mj-ea"/>
              </a:rPr>
              <a:t>およそ</a:t>
            </a:r>
            <a:r>
              <a:rPr kumimoji="1" lang="en-US" altLang="ja-JP" sz="2400" b="1" dirty="0">
                <a:latin typeface="+mn-lt"/>
                <a:ea typeface="+mj-ea"/>
              </a:rPr>
              <a:t>2</a:t>
            </a:r>
            <a:r>
              <a:rPr kumimoji="1" lang="ja-JP" altLang="en-US" sz="2400" b="1" dirty="0">
                <a:latin typeface="+mn-lt"/>
                <a:ea typeface="+mj-ea"/>
              </a:rPr>
              <a:t>～</a:t>
            </a:r>
            <a:r>
              <a:rPr kumimoji="1" lang="en-US" altLang="ja-JP" sz="2400" b="1" dirty="0">
                <a:latin typeface="+mn-lt"/>
                <a:ea typeface="+mj-ea"/>
              </a:rPr>
              <a:t>3</a:t>
            </a:r>
            <a:r>
              <a:rPr kumimoji="1" lang="ja-JP" altLang="en-US" sz="2400" b="1" dirty="0">
                <a:latin typeface="+mn-lt"/>
                <a:ea typeface="+mj-ea"/>
              </a:rPr>
              <a:t>ヶ月間隔で開催し、コミュニケーションを活性化</a:t>
            </a:r>
          </a:p>
        </p:txBody>
      </p:sp>
      <p:graphicFrame>
        <p:nvGraphicFramePr>
          <p:cNvPr id="3" name="表 5">
            <a:extLst>
              <a:ext uri="{FF2B5EF4-FFF2-40B4-BE49-F238E27FC236}">
                <a16:creationId xmlns:a16="http://schemas.microsoft.com/office/drawing/2014/main" id="{A75EDD46-1C6D-EA3F-92CE-D4B3FFA5137B}"/>
              </a:ext>
            </a:extLst>
          </p:cNvPr>
          <p:cNvGraphicFramePr>
            <a:graphicFrameLocks noGrp="1"/>
          </p:cNvGraphicFramePr>
          <p:nvPr>
            <p:extLst>
              <p:ext uri="{D42A27DB-BD31-4B8C-83A1-F6EECF244321}">
                <p14:modId xmlns:p14="http://schemas.microsoft.com/office/powerpoint/2010/main" val="3017769096"/>
              </p:ext>
            </p:extLst>
          </p:nvPr>
        </p:nvGraphicFramePr>
        <p:xfrm>
          <a:off x="480626" y="1515744"/>
          <a:ext cx="11522305" cy="4709160"/>
        </p:xfrm>
        <a:graphic>
          <a:graphicData uri="http://schemas.openxmlformats.org/drawingml/2006/table">
            <a:tbl>
              <a:tblPr bandRow="1">
                <a:tableStyleId>{D27102A9-8310-4765-A935-A1911B00CA55}</a:tableStyleId>
              </a:tblPr>
              <a:tblGrid>
                <a:gridCol w="500563">
                  <a:extLst>
                    <a:ext uri="{9D8B030D-6E8A-4147-A177-3AD203B41FA5}">
                      <a16:colId xmlns:a16="http://schemas.microsoft.com/office/drawing/2014/main" val="742243122"/>
                    </a:ext>
                  </a:extLst>
                </a:gridCol>
                <a:gridCol w="1500754">
                  <a:extLst>
                    <a:ext uri="{9D8B030D-6E8A-4147-A177-3AD203B41FA5}">
                      <a16:colId xmlns:a16="http://schemas.microsoft.com/office/drawing/2014/main" val="3975490367"/>
                    </a:ext>
                  </a:extLst>
                </a:gridCol>
                <a:gridCol w="2272937">
                  <a:extLst>
                    <a:ext uri="{9D8B030D-6E8A-4147-A177-3AD203B41FA5}">
                      <a16:colId xmlns:a16="http://schemas.microsoft.com/office/drawing/2014/main" val="3510625651"/>
                    </a:ext>
                  </a:extLst>
                </a:gridCol>
                <a:gridCol w="7248051">
                  <a:extLst>
                    <a:ext uri="{9D8B030D-6E8A-4147-A177-3AD203B41FA5}">
                      <a16:colId xmlns:a16="http://schemas.microsoft.com/office/drawing/2014/main" val="133791769"/>
                    </a:ext>
                  </a:extLst>
                </a:gridCol>
              </a:tblGrid>
              <a:tr h="174477">
                <a:tc>
                  <a:txBody>
                    <a:bodyPr/>
                    <a:lstStyle/>
                    <a:p>
                      <a:r>
                        <a:rPr kumimoji="1" lang="en-US" altLang="ja-JP" sz="1400" dirty="0"/>
                        <a:t>#01</a:t>
                      </a:r>
                      <a:endParaRPr kumimoji="1" lang="ja-JP" altLang="en-US" sz="1400" dirty="0"/>
                    </a:p>
                  </a:txBody>
                  <a:tcPr marL="36000" marR="36000" marT="0" marB="0">
                    <a:lnL>
                      <a:noFill/>
                    </a:lnL>
                    <a:lnR>
                      <a:noFill/>
                    </a:lnR>
                    <a:lnT w="12700" cmpd="sng">
                      <a:noFill/>
                    </a:lnT>
                    <a:lnB>
                      <a:noFill/>
                    </a:lnB>
                    <a:lnTlToBr w="12700" cmpd="sng">
                      <a:noFill/>
                      <a:prstDash val="solid"/>
                    </a:lnTlToBr>
                    <a:lnBlToTr w="12700" cmpd="sng">
                      <a:noFill/>
                      <a:prstDash val="solid"/>
                    </a:lnBlToTr>
                  </a:tcPr>
                </a:tc>
                <a:tc>
                  <a:txBody>
                    <a:bodyPr/>
                    <a:lstStyle/>
                    <a:p>
                      <a:r>
                        <a:rPr kumimoji="1" lang="en-US" altLang="ja-JP" sz="1400" dirty="0"/>
                        <a:t>2017/12/27</a:t>
                      </a:r>
                      <a:endParaRPr kumimoji="1" lang="ja-JP" altLang="en-US" sz="1400" dirty="0"/>
                    </a:p>
                  </a:txBody>
                  <a:tcPr marL="36000" marR="36000" marT="0" marB="0">
                    <a:lnL>
                      <a:noFill/>
                    </a:lnL>
                    <a:lnR>
                      <a:noFill/>
                    </a:lnR>
                    <a:lnT w="12700" cmpd="sng">
                      <a:noFill/>
                    </a:lnT>
                    <a:lnB>
                      <a:noFill/>
                    </a:lnB>
                    <a:lnTlToBr w="12700" cmpd="sng">
                      <a:noFill/>
                      <a:prstDash val="solid"/>
                    </a:lnTlToBr>
                    <a:lnBlToTr w="12700" cmpd="sng">
                      <a:noFill/>
                      <a:prstDash val="solid"/>
                    </a:lnBlToTr>
                  </a:tcPr>
                </a:tc>
                <a:tc>
                  <a:txBody>
                    <a:bodyPr/>
                    <a:lstStyle/>
                    <a:p>
                      <a:r>
                        <a:rPr kumimoji="1" lang="ja-JP" altLang="en-US" sz="1400" dirty="0"/>
                        <a:t>ソニー</a:t>
                      </a:r>
                    </a:p>
                  </a:txBody>
                  <a:tcPr marL="36000" marR="36000" marT="0" marB="0">
                    <a:lnL>
                      <a:noFill/>
                    </a:lnL>
                    <a:lnR>
                      <a:noFill/>
                    </a:lnR>
                    <a:lnT w="12700" cmpd="sng">
                      <a:noFill/>
                    </a:lnT>
                    <a:lnB>
                      <a:noFill/>
                    </a:lnB>
                    <a:lnTlToBr w="12700" cmpd="sng">
                      <a:noFill/>
                      <a:prstDash val="solid"/>
                    </a:lnTlToBr>
                    <a:lnBlToTr w="12700" cmpd="sng">
                      <a:noFill/>
                      <a:prstDash val="solid"/>
                    </a:lnBlToTr>
                  </a:tcPr>
                </a:tc>
                <a:tc>
                  <a:txBody>
                    <a:bodyPr/>
                    <a:lstStyle/>
                    <a:p>
                      <a:r>
                        <a:rPr kumimoji="1" lang="ja-JP" altLang="en-US" sz="1400"/>
                        <a:t>本社 クリエイティブラウンジ</a:t>
                      </a:r>
                      <a:endParaRPr kumimoji="1" lang="ja-JP" altLang="en-US" sz="1400" dirty="0"/>
                    </a:p>
                  </a:txBody>
                  <a:tcPr marL="36000" marR="36000" marT="0" marB="0">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7254579"/>
                  </a:ext>
                </a:extLst>
              </a:tr>
              <a:tr h="174477">
                <a:tc>
                  <a:txBody>
                    <a:bodyPr/>
                    <a:lstStyle/>
                    <a:p>
                      <a:r>
                        <a:rPr kumimoji="1" lang="en-US" altLang="ja-JP" sz="1400" dirty="0"/>
                        <a:t>#02</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2018/02/22</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日立</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a:t>品川オフィス</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22690930"/>
                  </a:ext>
                </a:extLst>
              </a:tr>
              <a:tr h="174477">
                <a:tc>
                  <a:txBody>
                    <a:bodyPr/>
                    <a:lstStyle/>
                    <a:p>
                      <a:r>
                        <a:rPr kumimoji="1" lang="en-US" altLang="ja-JP" sz="1400" dirty="0"/>
                        <a:t>#03</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2018/04/19</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Panasonic</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a:t>Wonder Lab Osaka</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68533527"/>
                  </a:ext>
                </a:extLst>
              </a:tr>
              <a:tr h="174477">
                <a:tc>
                  <a:txBody>
                    <a:bodyPr/>
                    <a:lstStyle/>
                    <a:p>
                      <a:r>
                        <a:rPr kumimoji="1" lang="en-US" altLang="ja-JP" sz="1400" dirty="0"/>
                        <a:t>#04</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2018/06/13</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トヨタ自動車</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a:t>名古屋オフィス</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19385672"/>
                  </a:ext>
                </a:extLst>
              </a:tr>
              <a:tr h="174477">
                <a:tc>
                  <a:txBody>
                    <a:bodyPr/>
                    <a:lstStyle/>
                    <a:p>
                      <a:r>
                        <a:rPr kumimoji="1" lang="en-US" altLang="ja-JP" sz="1400" dirty="0"/>
                        <a:t>#05</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2018/08/31</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zh-TW" altLang="en-US" sz="1400" dirty="0"/>
                        <a:t>富士通</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zh-TW" altLang="en-US" sz="1400"/>
                        <a:t>川崎工場</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5336694"/>
                  </a:ext>
                </a:extLst>
              </a:tr>
              <a:tr h="174477">
                <a:tc>
                  <a:txBody>
                    <a:bodyPr/>
                    <a:lstStyle/>
                    <a:p>
                      <a:r>
                        <a:rPr kumimoji="1" lang="en-US" altLang="ja-JP" sz="1400" dirty="0"/>
                        <a:t>#06</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2018/10/31</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東芝</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a:t>ラゾーナ川崎東芝ビル</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26379851"/>
                  </a:ext>
                </a:extLst>
              </a:tr>
              <a:tr h="150132">
                <a:tc>
                  <a:txBody>
                    <a:bodyPr/>
                    <a:lstStyle/>
                    <a:p>
                      <a:r>
                        <a:rPr kumimoji="1" lang="en-US" altLang="ja-JP" sz="1400" dirty="0"/>
                        <a:t>#07</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2018/12/05</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テュフズードジャパン</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a:t>新宿</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30246093"/>
                  </a:ext>
                </a:extLst>
              </a:tr>
              <a:tr h="174477">
                <a:tc>
                  <a:txBody>
                    <a:bodyPr/>
                    <a:lstStyle/>
                    <a:p>
                      <a:r>
                        <a:rPr kumimoji="1" lang="en-US" altLang="ja-JP" sz="1400" dirty="0"/>
                        <a:t>#08</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2019/02/28</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三菱電機</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a:t>本社（丸の内）</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87548684"/>
                  </a:ext>
                </a:extLst>
              </a:tr>
              <a:tr h="174477">
                <a:tc>
                  <a:txBody>
                    <a:bodyPr/>
                    <a:lstStyle/>
                    <a:p>
                      <a:r>
                        <a:rPr kumimoji="1" lang="en-US" altLang="ja-JP" sz="1400" dirty="0"/>
                        <a:t>#09</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2019/04/18</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デンソーテン</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a:t>兵庫</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45975778"/>
                  </a:ext>
                </a:extLst>
              </a:tr>
              <a:tr h="174477">
                <a:tc>
                  <a:txBody>
                    <a:bodyPr/>
                    <a:lstStyle/>
                    <a:p>
                      <a:r>
                        <a:rPr kumimoji="1" lang="en-US" altLang="ja-JP" sz="1400" dirty="0"/>
                        <a:t>#10</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2019/07/16</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富士通</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a:t>蒲田ソリューションスクエア</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44063374"/>
                  </a:ext>
                </a:extLst>
              </a:tr>
              <a:tr h="174477">
                <a:tc>
                  <a:txBody>
                    <a:bodyPr/>
                    <a:lstStyle/>
                    <a:p>
                      <a:r>
                        <a:rPr kumimoji="1" lang="en-US" altLang="ja-JP" sz="1400" dirty="0"/>
                        <a:t>#11</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2019/09/19</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オリンパス</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a:t>技術開発センター宇津木</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76812385"/>
                  </a:ext>
                </a:extLst>
              </a:tr>
              <a:tr h="174477">
                <a:tc>
                  <a:txBody>
                    <a:bodyPr/>
                    <a:lstStyle/>
                    <a:p>
                      <a:r>
                        <a:rPr kumimoji="1" lang="en-US" altLang="ja-JP" sz="1400" dirty="0"/>
                        <a:t>#12</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2019/12/19</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NEC</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a:t>NEC</a:t>
                      </a:r>
                      <a:r>
                        <a:rPr kumimoji="1" lang="ja-JP" altLang="en-US" sz="1400"/>
                        <a:t>本社ビル（田町）</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97420954"/>
                  </a:ext>
                </a:extLst>
              </a:tr>
              <a:tr h="174477">
                <a:tc>
                  <a:txBody>
                    <a:bodyPr/>
                    <a:lstStyle/>
                    <a:p>
                      <a:r>
                        <a:rPr kumimoji="1" lang="en-US" altLang="ja-JP" sz="1400" dirty="0"/>
                        <a:t>#13</a:t>
                      </a:r>
                    </a:p>
                  </a:txBody>
                  <a:tcPr marL="36000" marR="36000" marT="0" marB="0">
                    <a:lnL>
                      <a:noFill/>
                    </a:lnL>
                    <a:lnR>
                      <a:noFill/>
                    </a:lnR>
                    <a:lnT>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a:txBody>
                    <a:bodyPr/>
                    <a:lstStyle/>
                    <a:p>
                      <a:r>
                        <a:rPr kumimoji="1" lang="en-US" altLang="ja-JP" sz="1400" dirty="0"/>
                        <a:t>2020/02/18</a:t>
                      </a:r>
                      <a:endParaRPr kumimoji="1" lang="ja-JP" altLang="en-US" sz="1400" dirty="0"/>
                    </a:p>
                  </a:txBody>
                  <a:tcPr marL="36000" marR="36000" marT="0" marB="0">
                    <a:lnL>
                      <a:noFill/>
                    </a:lnL>
                    <a:lnR>
                      <a:noFill/>
                    </a:lnR>
                    <a:lnT>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400" dirty="0"/>
                        <a:t>ディー・エヌ・エー </a:t>
                      </a:r>
                    </a:p>
                  </a:txBody>
                  <a:tcPr marL="36000" marR="36000" marT="0" marB="0">
                    <a:lnL>
                      <a:noFill/>
                    </a:lnL>
                    <a:lnR>
                      <a:noFill/>
                    </a:lnR>
                    <a:lnT>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400" dirty="0"/>
                        <a:t>渋谷ヒカリエ　</a:t>
                      </a:r>
                      <a:r>
                        <a:rPr kumimoji="1" lang="ja-JP" altLang="en-US" sz="1400" dirty="0">
                          <a:solidFill>
                            <a:srgbClr val="FF0000"/>
                          </a:solidFill>
                        </a:rPr>
                        <a:t>［コロナのため開催中止］</a:t>
                      </a:r>
                    </a:p>
                  </a:txBody>
                  <a:tcPr marL="36000" marR="36000" marT="0" marB="0">
                    <a:lnL>
                      <a:noFill/>
                    </a:lnL>
                    <a:lnR>
                      <a:noFill/>
                    </a:lnR>
                    <a:lnT>
                      <a:noFill/>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2935356"/>
                  </a:ext>
                </a:extLst>
              </a:tr>
              <a:tr h="174477">
                <a:tc gridSpan="2">
                  <a:txBody>
                    <a:bodyPr/>
                    <a:lstStyle/>
                    <a:p>
                      <a:r>
                        <a:rPr kumimoji="1" lang="en-US" altLang="ja-JP" sz="1400" dirty="0"/>
                        <a:t>#14</a:t>
                      </a:r>
                      <a:r>
                        <a:rPr kumimoji="1" lang="ja-JP" altLang="en-US" sz="1400" dirty="0"/>
                        <a:t> </a:t>
                      </a:r>
                      <a:r>
                        <a:rPr kumimoji="1" lang="en-US" altLang="ja-JP" sz="1400" dirty="0"/>
                        <a:t>~</a:t>
                      </a:r>
                      <a:r>
                        <a:rPr kumimoji="1" lang="ja-JP" altLang="en-US" sz="1400" dirty="0"/>
                        <a:t> </a:t>
                      </a:r>
                      <a:r>
                        <a:rPr kumimoji="1" lang="en-US" altLang="ja-JP" sz="1400" dirty="0"/>
                        <a:t>#25</a:t>
                      </a:r>
                      <a:r>
                        <a:rPr kumimoji="1" lang="ja-JP" altLang="en-US" sz="1400" dirty="0"/>
                        <a:t> </a:t>
                      </a:r>
                      <a:endParaRPr kumimoji="1" lang="en-US" altLang="ja-JP" sz="1400" dirty="0"/>
                    </a:p>
                  </a:txBody>
                  <a:tcPr marL="36000" marR="36000" marT="0" marB="0">
                    <a:lnL>
                      <a:noFill/>
                    </a:lnL>
                    <a:lnR>
                      <a:noFill/>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sz="1400" dirty="0"/>
                    </a:p>
                  </a:txBody>
                  <a:tcPr marL="36000" marR="36000" marT="0" marB="0"/>
                </a:tc>
                <a:tc gridSpan="2">
                  <a:txBody>
                    <a:bodyPr/>
                    <a:lstStyle/>
                    <a:p>
                      <a:r>
                        <a:rPr kumimoji="1" lang="en-US" altLang="ja-JP" sz="1400" dirty="0"/>
                        <a:t>2020: 04/23, 06/18, 10/15, 12/16</a:t>
                      </a:r>
                      <a:r>
                        <a:rPr kumimoji="1" lang="ja-JP" altLang="en-US" sz="1400" dirty="0"/>
                        <a:t>　　</a:t>
                      </a:r>
                      <a:r>
                        <a:rPr kumimoji="1" lang="en-US" altLang="ja-JP" sz="1400" dirty="0"/>
                        <a:t>2021: 03/17, 05/26, 07/29, 10/20</a:t>
                      </a:r>
                      <a:r>
                        <a:rPr kumimoji="1" lang="ja-JP" altLang="en-US" sz="1400" dirty="0"/>
                        <a:t>　　</a:t>
                      </a:r>
                      <a:r>
                        <a:rPr kumimoji="1" lang="en-US" altLang="ja-JP" sz="1400" dirty="0"/>
                        <a:t>2022: 01/21, 04/20, 07/29 ,10/31</a:t>
                      </a:r>
                    </a:p>
                    <a:p>
                      <a:pPr marL="0" marR="0" lvl="0" indent="0" algn="l" defTabSz="1219170" rtl="0" eaLnBrk="1" fontAlgn="auto" latinLnBrk="0" hangingPunct="1">
                        <a:lnSpc>
                          <a:spcPct val="100000"/>
                        </a:lnSpc>
                        <a:spcBef>
                          <a:spcPts val="0"/>
                        </a:spcBef>
                        <a:spcAft>
                          <a:spcPts val="0"/>
                        </a:spcAft>
                        <a:buClrTx/>
                        <a:buSzTx/>
                        <a:buFontTx/>
                        <a:buNone/>
                        <a:tabLst/>
                        <a:defRPr/>
                      </a:pPr>
                      <a:r>
                        <a:rPr kumimoji="1" lang="en-US" altLang="ja-JP" sz="1400" dirty="0"/>
                        <a:t>Zoom hosted by </a:t>
                      </a:r>
                      <a:r>
                        <a:rPr kumimoji="1" lang="ja-JP" altLang="en-US" sz="1400" dirty="0"/>
                        <a:t>ソシオネクスト　　　</a:t>
                      </a:r>
                      <a:r>
                        <a:rPr kumimoji="1" lang="ja-JP" altLang="en-US" sz="1400" dirty="0">
                          <a:solidFill>
                            <a:srgbClr val="FF0000"/>
                          </a:solidFill>
                        </a:rPr>
                        <a:t>［オンラインのみ］</a:t>
                      </a:r>
                    </a:p>
                  </a:txBody>
                  <a:tcPr marL="36000" marR="36000" marT="0" marB="0">
                    <a:lnL>
                      <a:noFill/>
                    </a:lnL>
                    <a:lnR>
                      <a:noFill/>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1" lang="ja-JP" altLang="en-US" sz="1400" dirty="0">
                        <a:solidFill>
                          <a:srgbClr val="FF0000"/>
                        </a:solidFill>
                      </a:endParaRPr>
                    </a:p>
                  </a:txBody>
                  <a:tcPr marL="36000" marR="36000" marT="0" marB="0">
                    <a:lnL>
                      <a:noFill/>
                    </a:lnL>
                    <a:lnR>
                      <a:noFill/>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6718765"/>
                  </a:ext>
                </a:extLst>
              </a:tr>
              <a:tr h="174477">
                <a:tc>
                  <a:txBody>
                    <a:bodyPr/>
                    <a:lstStyle/>
                    <a:p>
                      <a:r>
                        <a:rPr kumimoji="1" lang="en-US" altLang="ja-JP" sz="1400" dirty="0"/>
                        <a:t>#26</a:t>
                      </a:r>
                    </a:p>
                  </a:txBody>
                  <a:tcPr marL="36000" marR="36000" marT="0" marB="0">
                    <a:lnL>
                      <a:noFill/>
                    </a:lnL>
                    <a:lnR>
                      <a:noFill/>
                    </a:lnR>
                    <a:lnT w="12700" cap="flat" cmpd="sng" algn="ctr">
                      <a:solidFill>
                        <a:schemeClr val="tx1"/>
                      </a:solid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r>
                        <a:rPr kumimoji="1" lang="en-US" altLang="ja-JP" sz="1400" dirty="0"/>
                        <a:t>2023/02/09</a:t>
                      </a:r>
                      <a:endParaRPr kumimoji="1" lang="ja-JP" altLang="en-US" sz="1400" dirty="0"/>
                    </a:p>
                  </a:txBody>
                  <a:tcPr marL="36000" marR="36000" marT="0" marB="0">
                    <a:lnL>
                      <a:noFill/>
                    </a:lnL>
                    <a:lnR>
                      <a:noFill/>
                    </a:lnR>
                    <a:lnT w="12700" cap="flat" cmpd="sng" algn="ctr">
                      <a:solidFill>
                        <a:schemeClr val="tx1"/>
                      </a:solid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r>
                        <a:rPr kumimoji="1" lang="ja-JP" altLang="en-US" sz="1400" dirty="0"/>
                        <a:t>日立ソリューションズ</a:t>
                      </a:r>
                    </a:p>
                  </a:txBody>
                  <a:tcPr marL="36000" marR="36000" marT="0" marB="0">
                    <a:lnL>
                      <a:noFill/>
                    </a:lnL>
                    <a:lnR>
                      <a:noFill/>
                    </a:lnR>
                    <a:lnT w="12700" cap="flat" cmpd="sng" algn="ctr">
                      <a:solidFill>
                        <a:schemeClr val="tx1"/>
                      </a:solid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r>
                        <a:rPr kumimoji="1" lang="ja-JP" altLang="en-US" sz="1400" dirty="0"/>
                        <a:t>日立大森ビル　　　　　　　　　　　　　</a:t>
                      </a:r>
                      <a:r>
                        <a:rPr kumimoji="1" lang="ja-JP" altLang="en-US" sz="1400" dirty="0">
                          <a:solidFill>
                            <a:srgbClr val="FF0000"/>
                          </a:solidFill>
                        </a:rPr>
                        <a:t>［リアル・オンライン ハイブリッド］</a:t>
                      </a:r>
                    </a:p>
                  </a:txBody>
                  <a:tcPr marL="36000" marR="36000" marT="0" marB="0">
                    <a:lnL>
                      <a:noFill/>
                    </a:lnL>
                    <a:lnR>
                      <a:noFill/>
                    </a:lnR>
                    <a:lnT w="12700" cap="flat" cmpd="sng" algn="ctr">
                      <a:solidFill>
                        <a:schemeClr val="tx1"/>
                      </a:solidFill>
                      <a:prstDash val="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123155483"/>
                  </a:ext>
                </a:extLst>
              </a:tr>
              <a:tr h="174477">
                <a:tc>
                  <a:txBody>
                    <a:bodyPr/>
                    <a:lstStyle/>
                    <a:p>
                      <a:r>
                        <a:rPr kumimoji="1" lang="en-US" altLang="ja-JP" sz="1400" dirty="0"/>
                        <a:t>#27</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2023/05/18</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NEC</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a:t>玉川事業場</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40754133"/>
                  </a:ext>
                </a:extLst>
              </a:tr>
              <a:tr h="174477">
                <a:tc>
                  <a:txBody>
                    <a:bodyPr/>
                    <a:lstStyle/>
                    <a:p>
                      <a:r>
                        <a:rPr kumimoji="1" lang="en-US" altLang="ja-JP" sz="1400" dirty="0"/>
                        <a:t>#28</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2023/07/11</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富士通</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a:t>Ridgelinez</a:t>
                      </a:r>
                      <a:r>
                        <a:rPr kumimoji="1" lang="ja-JP" altLang="en-US" sz="1400"/>
                        <a:t>（丸の内）</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0926085"/>
                  </a:ext>
                </a:extLst>
              </a:tr>
              <a:tr h="174477">
                <a:tc>
                  <a:txBody>
                    <a:bodyPr/>
                    <a:lstStyle/>
                    <a:p>
                      <a:r>
                        <a:rPr kumimoji="1" lang="en-US" altLang="ja-JP" sz="1400" dirty="0"/>
                        <a:t>#29</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2023/10/05</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ソシオネクスト</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a:t>京都事業所</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68278106"/>
                  </a:ext>
                </a:extLst>
              </a:tr>
              <a:tr h="174477">
                <a:tc>
                  <a:txBody>
                    <a:bodyPr/>
                    <a:lstStyle/>
                    <a:p>
                      <a:r>
                        <a:rPr kumimoji="1" lang="en-US" altLang="ja-JP" sz="1400" dirty="0"/>
                        <a:t>#30</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en-US" altLang="ja-JP" sz="1400" dirty="0"/>
                        <a:t>2024/02/28</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dirty="0"/>
                        <a:t>サイバートラスト</a:t>
                      </a:r>
                    </a:p>
                  </a:txBody>
                  <a:tcPr marL="36000" marR="36000" marT="0" marB="0">
                    <a:lnL>
                      <a:noFill/>
                    </a:lnL>
                    <a:lnR>
                      <a:noFill/>
                    </a:lnR>
                    <a:lnT>
                      <a:noFill/>
                    </a:lnT>
                    <a:lnB>
                      <a:noFill/>
                    </a:lnB>
                    <a:lnTlToBr w="12700" cmpd="sng">
                      <a:noFill/>
                      <a:prstDash val="solid"/>
                    </a:lnTlToBr>
                    <a:lnBlToTr w="12700" cmpd="sng">
                      <a:noFill/>
                      <a:prstDash val="solid"/>
                    </a:lnBlToTr>
                  </a:tcPr>
                </a:tc>
                <a:tc>
                  <a:txBody>
                    <a:bodyPr/>
                    <a:lstStyle/>
                    <a:p>
                      <a:r>
                        <a:rPr kumimoji="1" lang="ja-JP" altLang="en-US" sz="1400"/>
                        <a:t>アークヒルズ仙石山森タワー（六本木）</a:t>
                      </a:r>
                      <a:endParaRPr kumimoji="1" lang="ja-JP" altLang="en-US" sz="1400" dirty="0"/>
                    </a:p>
                  </a:txBody>
                  <a:tcPr marL="36000" marR="3600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68391923"/>
                  </a:ext>
                </a:extLst>
              </a:tr>
              <a:tr h="174477">
                <a:tc>
                  <a:txBody>
                    <a:bodyPr/>
                    <a:lstStyle/>
                    <a:p>
                      <a:pPr marL="0" algn="l" defTabSz="1219170" rtl="0" eaLnBrk="1" latinLnBrk="0" hangingPunct="1"/>
                      <a:r>
                        <a:rPr kumimoji="1" lang="en-US" altLang="ja-JP" sz="1400" kern="1200" dirty="0">
                          <a:solidFill>
                            <a:schemeClr val="tx1"/>
                          </a:solidFill>
                          <a:latin typeface="+mn-lt"/>
                          <a:ea typeface="+mn-ea"/>
                          <a:cs typeface="+mn-cs"/>
                        </a:rPr>
                        <a:t>#31</a:t>
                      </a:r>
                    </a:p>
                  </a:txBody>
                  <a:tcPr marL="36000" marR="36000" marT="0" marB="0">
                    <a:lnL>
                      <a:noFill/>
                    </a:lnL>
                    <a:lnR>
                      <a:noFill/>
                    </a:lnR>
                    <a:lnT>
                      <a:noFill/>
                    </a:lnT>
                    <a:lnB w="12700" cmpd="sng">
                      <a:noFill/>
                    </a:lnB>
                    <a:lnTlToBr w="12700" cmpd="sng">
                      <a:noFill/>
                      <a:prstDash val="solid"/>
                    </a:lnTlToBr>
                    <a:lnBlToTr w="12700" cmpd="sng">
                      <a:noFill/>
                      <a:prstDash val="solid"/>
                    </a:lnBlToTr>
                  </a:tcPr>
                </a:tc>
                <a:tc>
                  <a:txBody>
                    <a:bodyPr/>
                    <a:lstStyle/>
                    <a:p>
                      <a:pPr marL="0" algn="l" defTabSz="1219170" rtl="0" eaLnBrk="1" latinLnBrk="0" hangingPunct="1"/>
                      <a:r>
                        <a:rPr kumimoji="1" lang="en-US" altLang="ja-JP" sz="1400" kern="1200" dirty="0">
                          <a:solidFill>
                            <a:schemeClr val="tx1"/>
                          </a:solidFill>
                          <a:latin typeface="+mn-lt"/>
                          <a:ea typeface="+mn-ea"/>
                          <a:cs typeface="+mn-cs"/>
                        </a:rPr>
                        <a:t>2024/06/27</a:t>
                      </a:r>
                      <a:endParaRPr kumimoji="1" lang="ja-JP" altLang="en-US" sz="1400" kern="1200" dirty="0">
                        <a:solidFill>
                          <a:schemeClr val="tx1"/>
                        </a:solidFill>
                        <a:latin typeface="+mn-lt"/>
                        <a:ea typeface="+mn-ea"/>
                        <a:cs typeface="+mn-cs"/>
                      </a:endParaRPr>
                    </a:p>
                  </a:txBody>
                  <a:tcPr marL="36000" marR="36000" marT="0" marB="0">
                    <a:lnL>
                      <a:noFill/>
                    </a:lnL>
                    <a:lnR>
                      <a:noFill/>
                    </a:lnR>
                    <a:lnT>
                      <a:noFill/>
                    </a:lnT>
                    <a:lnB w="12700" cmpd="sng">
                      <a:noFill/>
                    </a:lnB>
                    <a:lnTlToBr w="12700" cmpd="sng">
                      <a:noFill/>
                      <a:prstDash val="solid"/>
                    </a:lnTlToBr>
                    <a:lnBlToTr w="12700" cmpd="sng">
                      <a:noFill/>
                      <a:prstDash val="solid"/>
                    </a:lnBlToTr>
                  </a:tcPr>
                </a:tc>
                <a:tc>
                  <a:txBody>
                    <a:bodyPr/>
                    <a:lstStyle/>
                    <a:p>
                      <a:pPr marL="0" algn="l" defTabSz="1219170" rtl="0" eaLnBrk="1" latinLnBrk="0" hangingPunct="1"/>
                      <a:r>
                        <a:rPr kumimoji="1" lang="ja-JP" altLang="en-US" sz="1400" kern="1200" dirty="0">
                          <a:solidFill>
                            <a:schemeClr val="tx1"/>
                          </a:solidFill>
                          <a:latin typeface="+mn-lt"/>
                          <a:ea typeface="+mn-ea"/>
                          <a:cs typeface="+mn-cs"/>
                        </a:rPr>
                        <a:t>キオクシア</a:t>
                      </a:r>
                    </a:p>
                  </a:txBody>
                  <a:tcPr marL="36000" marR="36000" marT="0" marB="0">
                    <a:lnL>
                      <a:noFill/>
                    </a:lnL>
                    <a:lnR>
                      <a:noFill/>
                    </a:lnR>
                    <a:lnT>
                      <a:noFill/>
                    </a:lnT>
                    <a:lnB w="12700" cmpd="sng">
                      <a:noFill/>
                    </a:lnB>
                    <a:lnTlToBr w="12700" cmpd="sng">
                      <a:noFill/>
                      <a:prstDash val="solid"/>
                    </a:lnTlToBr>
                    <a:lnBlToTr w="12700" cmpd="sng">
                      <a:noFill/>
                      <a:prstDash val="solid"/>
                    </a:lnBlToTr>
                  </a:tcPr>
                </a:tc>
                <a:tc>
                  <a:txBody>
                    <a:bodyPr/>
                    <a:lstStyle/>
                    <a:p>
                      <a:pPr marL="0" algn="l" defTabSz="1219170" rtl="0" eaLnBrk="1" latinLnBrk="0" hangingPunct="1"/>
                      <a:r>
                        <a:rPr kumimoji="1" lang="ja-JP" altLang="en-US" sz="1400" kern="1200">
                          <a:solidFill>
                            <a:schemeClr val="tx1"/>
                          </a:solidFill>
                          <a:latin typeface="+mn-lt"/>
                          <a:ea typeface="+mn-ea"/>
                          <a:cs typeface="+mn-cs"/>
                        </a:rPr>
                        <a:t>田町ステーションタワー</a:t>
                      </a:r>
                      <a:endParaRPr kumimoji="1" lang="ja-JP" altLang="en-US" sz="1400" kern="1200" dirty="0">
                        <a:solidFill>
                          <a:schemeClr val="tx1"/>
                        </a:solidFill>
                        <a:latin typeface="+mn-lt"/>
                        <a:ea typeface="+mn-ea"/>
                        <a:cs typeface="+mn-cs"/>
                      </a:endParaRPr>
                    </a:p>
                  </a:txBody>
                  <a:tcPr marL="36000" marR="36000" marT="0" marB="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9486237"/>
                  </a:ext>
                </a:extLst>
              </a:tr>
              <a:tr h="174477">
                <a:tc>
                  <a:txBody>
                    <a:bodyPr/>
                    <a:lstStyle/>
                    <a:p>
                      <a:pPr marL="0" algn="l" defTabSz="1219170" rtl="0" eaLnBrk="1" latinLnBrk="0" hangingPunct="1"/>
                      <a:r>
                        <a:rPr kumimoji="1" lang="en-US" altLang="ja-JP" sz="1500" b="1" kern="1200" dirty="0">
                          <a:solidFill>
                            <a:srgbClr val="0070C0"/>
                          </a:solidFill>
                          <a:latin typeface="+mn-lt"/>
                          <a:ea typeface="+mn-ea"/>
                          <a:cs typeface="+mn-cs"/>
                        </a:rPr>
                        <a:t>#32</a:t>
                      </a:r>
                    </a:p>
                  </a:txBody>
                  <a:tcPr marL="36000" marR="36000" marT="0" marB="0">
                    <a:lnL>
                      <a:noFill/>
                    </a:lnL>
                    <a:lnR>
                      <a:noFill/>
                    </a:lnR>
                    <a:lnT>
                      <a:noFill/>
                    </a:lnT>
                    <a:lnB w="12700" cmpd="sng">
                      <a:noFill/>
                    </a:lnB>
                    <a:lnTlToBr w="12700" cmpd="sng">
                      <a:noFill/>
                      <a:prstDash val="solid"/>
                    </a:lnTlToBr>
                    <a:lnBlToTr w="12700" cmpd="sng">
                      <a:noFill/>
                      <a:prstDash val="solid"/>
                    </a:lnBlToTr>
                  </a:tcPr>
                </a:tc>
                <a:tc>
                  <a:txBody>
                    <a:bodyPr/>
                    <a:lstStyle/>
                    <a:p>
                      <a:pPr marL="0" algn="l" defTabSz="1219170" rtl="0" eaLnBrk="1" latinLnBrk="0" hangingPunct="1"/>
                      <a:r>
                        <a:rPr kumimoji="1" lang="en-US" altLang="ja-JP" sz="1500" b="1" kern="1200" dirty="0">
                          <a:solidFill>
                            <a:srgbClr val="0070C0"/>
                          </a:solidFill>
                          <a:latin typeface="+mn-lt"/>
                          <a:ea typeface="+mn-ea"/>
                          <a:cs typeface="+mn-cs"/>
                        </a:rPr>
                        <a:t>2024/10/17-18</a:t>
                      </a:r>
                      <a:endParaRPr kumimoji="1" lang="ja-JP" altLang="en-US" sz="1500" b="1" kern="1200" dirty="0">
                        <a:solidFill>
                          <a:srgbClr val="0070C0"/>
                        </a:solidFill>
                        <a:latin typeface="+mn-lt"/>
                        <a:ea typeface="+mn-ea"/>
                        <a:cs typeface="+mn-cs"/>
                      </a:endParaRPr>
                    </a:p>
                  </a:txBody>
                  <a:tcPr marL="36000" marR="36000" marT="0" marB="0">
                    <a:lnL>
                      <a:noFill/>
                    </a:lnL>
                    <a:lnR>
                      <a:noFill/>
                    </a:lnR>
                    <a:lnT>
                      <a:noFill/>
                    </a:lnT>
                    <a:lnB w="12700" cmpd="sng">
                      <a:noFill/>
                    </a:lnB>
                    <a:lnTlToBr w="12700" cmpd="sng">
                      <a:noFill/>
                      <a:prstDash val="solid"/>
                    </a:lnTlToBr>
                    <a:lnBlToTr w="12700" cmpd="sng">
                      <a:noFill/>
                      <a:prstDash val="solid"/>
                    </a:lnBlToTr>
                  </a:tcPr>
                </a:tc>
                <a:tc>
                  <a:txBody>
                    <a:bodyPr/>
                    <a:lstStyle/>
                    <a:p>
                      <a:pPr marL="0" algn="l" defTabSz="1219170" rtl="0" eaLnBrk="1" latinLnBrk="0" hangingPunct="1"/>
                      <a:r>
                        <a:rPr kumimoji="1" lang="ja-JP" altLang="en-US" sz="1500" b="1" kern="1200" dirty="0">
                          <a:solidFill>
                            <a:srgbClr val="0070C0"/>
                          </a:solidFill>
                          <a:latin typeface="+mn-lt"/>
                          <a:ea typeface="+mn-ea"/>
                          <a:cs typeface="+mn-cs"/>
                        </a:rPr>
                        <a:t>ダイキン工業</a:t>
                      </a:r>
                    </a:p>
                  </a:txBody>
                  <a:tcPr marL="36000" marR="36000" marT="0" marB="0">
                    <a:lnL>
                      <a:noFill/>
                    </a:lnL>
                    <a:lnR>
                      <a:noFill/>
                    </a:lnR>
                    <a:lnT>
                      <a:noFill/>
                    </a:lnT>
                    <a:lnB w="12700" cmpd="sng">
                      <a:noFill/>
                    </a:lnB>
                    <a:lnTlToBr w="12700" cmpd="sng">
                      <a:noFill/>
                      <a:prstDash val="solid"/>
                    </a:lnTlToBr>
                    <a:lnBlToTr w="12700" cmpd="sng">
                      <a:noFill/>
                      <a:prstDash val="solid"/>
                    </a:lnBlToTr>
                  </a:tcPr>
                </a:tc>
                <a:tc>
                  <a:txBody>
                    <a:bodyPr/>
                    <a:lstStyle/>
                    <a:p>
                      <a:pPr marL="0" algn="l" defTabSz="1219170" rtl="0" eaLnBrk="1" latinLnBrk="0" hangingPunct="1"/>
                      <a:r>
                        <a:rPr kumimoji="1" lang="ja-JP" altLang="en-US" sz="1500" b="1" kern="1200" dirty="0">
                          <a:solidFill>
                            <a:srgbClr val="0070C0"/>
                          </a:solidFill>
                          <a:latin typeface="+mn-lt"/>
                          <a:ea typeface="+mn-ea"/>
                          <a:cs typeface="+mn-cs"/>
                        </a:rPr>
                        <a:t>大阪梅田ツインタワーズ・サウス</a:t>
                      </a:r>
                    </a:p>
                  </a:txBody>
                  <a:tcPr marL="36000" marR="36000" marT="0" marB="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84176013"/>
                  </a:ext>
                </a:extLst>
              </a:tr>
            </a:tbl>
          </a:graphicData>
        </a:graphic>
      </p:graphicFrame>
      <p:pic>
        <p:nvPicPr>
          <p:cNvPr id="10" name="図 9">
            <a:extLst>
              <a:ext uri="{FF2B5EF4-FFF2-40B4-BE49-F238E27FC236}">
                <a16:creationId xmlns:a16="http://schemas.microsoft.com/office/drawing/2014/main" id="{122E7408-5D78-4718-89C2-9CCE9414331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3048" y="1678640"/>
            <a:ext cx="5129884" cy="2521172"/>
          </a:xfrm>
          <a:prstGeom prst="rect">
            <a:avLst/>
          </a:prstGeom>
        </p:spPr>
      </p:pic>
      <p:sp>
        <p:nvSpPr>
          <p:cNvPr id="8" name="スライド番号プレースホルダー 7">
            <a:extLst>
              <a:ext uri="{FF2B5EF4-FFF2-40B4-BE49-F238E27FC236}">
                <a16:creationId xmlns:a16="http://schemas.microsoft.com/office/drawing/2014/main" id="{90BE26EF-E9F2-0219-ECB6-79ABF27C47D6}"/>
              </a:ext>
            </a:extLst>
          </p:cNvPr>
          <p:cNvSpPr>
            <a:spLocks noGrp="1"/>
          </p:cNvSpPr>
          <p:nvPr>
            <p:ph type="sldNum" sz="quarter" idx="4"/>
          </p:nvPr>
        </p:nvSpPr>
        <p:spPr/>
        <p:txBody>
          <a:bodyPr/>
          <a:lstStyle/>
          <a:p>
            <a:fld id="{9E677C9D-2908-4B51-B245-D0108F3FAF17}" type="slidenum">
              <a:rPr lang="ja-JP" altLang="en-US" smtClean="0"/>
              <a:pPr/>
              <a:t>29</a:t>
            </a:fld>
            <a:endParaRPr lang="ja-JP" altLang="en-US" dirty="0"/>
          </a:p>
        </p:txBody>
      </p:sp>
      <p:sp>
        <p:nvSpPr>
          <p:cNvPr id="4" name="フッター プレースホルダー 4">
            <a:extLst>
              <a:ext uri="{FF2B5EF4-FFF2-40B4-BE49-F238E27FC236}">
                <a16:creationId xmlns:a16="http://schemas.microsoft.com/office/drawing/2014/main" id="{6CC37A5A-465A-BDFD-625B-CBDF8C46F979}"/>
              </a:ext>
            </a:extLst>
          </p:cNvPr>
          <p:cNvSpPr>
            <a:spLocks noGrp="1"/>
          </p:cNvSpPr>
          <p:nvPr>
            <p:ph type="ftr" sz="quarter" idx="3"/>
          </p:nvPr>
        </p:nvSpPr>
        <p:spPr>
          <a:xfrm>
            <a:off x="1331339" y="6423024"/>
            <a:ext cx="2874389" cy="139700"/>
          </a:xfrm>
        </p:spPr>
        <p:txBody>
          <a:bodyPr/>
          <a:lstStyle/>
          <a:p>
            <a:pPr algn="l"/>
            <a:r>
              <a:rPr lang="en-US" altLang="ja-JP" dirty="0" err="1"/>
              <a:t>OpenChain</a:t>
            </a:r>
            <a:r>
              <a:rPr lang="en-US" altLang="ja-JP" dirty="0"/>
              <a:t> Japan Work Group</a:t>
            </a:r>
            <a:endParaRPr lang="ja-JP" altLang="en-US" dirty="0"/>
          </a:p>
        </p:txBody>
      </p:sp>
      <p:sp>
        <p:nvSpPr>
          <p:cNvPr id="5" name="テキスト ボックス 4">
            <a:extLst>
              <a:ext uri="{FF2B5EF4-FFF2-40B4-BE49-F238E27FC236}">
                <a16:creationId xmlns:a16="http://schemas.microsoft.com/office/drawing/2014/main" id="{8CD32AEC-4536-4AAE-D09C-2CD029C468A2}"/>
              </a:ext>
            </a:extLst>
          </p:cNvPr>
          <p:cNvSpPr txBox="1"/>
          <p:nvPr/>
        </p:nvSpPr>
        <p:spPr>
          <a:xfrm>
            <a:off x="7748337" y="5552123"/>
            <a:ext cx="4254595" cy="940751"/>
          </a:xfrm>
          <a:prstGeom prst="rect">
            <a:avLst/>
          </a:prstGeom>
          <a:noFill/>
          <a:ln>
            <a:solidFill>
              <a:srgbClr val="00849D"/>
            </a:solidFill>
          </a:ln>
        </p:spPr>
        <p:txBody>
          <a:bodyPr wrap="square" numCol="1" rtlCol="0">
            <a:normAutofit fontScale="92500" lnSpcReduction="10000"/>
          </a:bodyPr>
          <a:lstStyle/>
          <a:p>
            <a:pPr marL="180975" indent="-180975">
              <a:buFont typeface="Arial" panose="020B0604020202020204" pitchFamily="34" charset="0"/>
              <a:buChar char="•"/>
            </a:pPr>
            <a:r>
              <a:rPr kumimoji="1" lang="ja-JP" altLang="en-US" sz="1600" b="1" dirty="0">
                <a:solidFill>
                  <a:srgbClr val="0070C0"/>
                </a:solidFill>
              </a:rPr>
              <a:t>コロナ禍以降、全体会合はオンラインに</a:t>
            </a:r>
            <a:endParaRPr kumimoji="1" lang="en-US" altLang="ja-JP" sz="1600" b="1" dirty="0">
              <a:solidFill>
                <a:srgbClr val="0070C0"/>
              </a:solidFill>
            </a:endParaRPr>
          </a:p>
          <a:p>
            <a:pPr marL="180975" indent="-180975">
              <a:buFont typeface="Arial" panose="020B0604020202020204" pitchFamily="34" charset="0"/>
              <a:buChar char="•"/>
            </a:pPr>
            <a:r>
              <a:rPr lang="ja-JP" altLang="en-US" sz="1600" b="1" dirty="0">
                <a:solidFill>
                  <a:srgbClr val="0070C0"/>
                </a:solidFill>
              </a:rPr>
              <a:t>オンラインでも</a:t>
            </a:r>
            <a:r>
              <a:rPr lang="en-US" altLang="ja-JP" sz="1600" b="1" dirty="0">
                <a:solidFill>
                  <a:srgbClr val="0070C0"/>
                </a:solidFill>
              </a:rPr>
              <a:t>sg</a:t>
            </a:r>
            <a:r>
              <a:rPr lang="ja-JP" altLang="en-US" sz="1600" b="1" dirty="0">
                <a:solidFill>
                  <a:srgbClr val="0070C0"/>
                </a:solidFill>
              </a:rPr>
              <a:t>活動をベースに活発に活動</a:t>
            </a:r>
            <a:endParaRPr lang="en-US" altLang="ja-JP" sz="1600" b="1" dirty="0">
              <a:solidFill>
                <a:srgbClr val="0070C0"/>
              </a:solidFill>
            </a:endParaRPr>
          </a:p>
          <a:p>
            <a:pPr marL="180975" indent="-180975">
              <a:buFont typeface="Arial" panose="020B0604020202020204" pitchFamily="34" charset="0"/>
              <a:buChar char="•"/>
            </a:pPr>
            <a:r>
              <a:rPr lang="ja-JP" altLang="en-US" sz="1600" b="1" dirty="0">
                <a:solidFill>
                  <a:srgbClr val="0070C0"/>
                </a:solidFill>
              </a:rPr>
              <a:t>第</a:t>
            </a:r>
            <a:r>
              <a:rPr lang="en-US" altLang="ja-JP" sz="1600" b="1" dirty="0">
                <a:solidFill>
                  <a:srgbClr val="0070C0"/>
                </a:solidFill>
              </a:rPr>
              <a:t>26</a:t>
            </a:r>
            <a:r>
              <a:rPr lang="ja-JP" altLang="en-US" sz="1600" b="1" dirty="0">
                <a:solidFill>
                  <a:srgbClr val="0070C0"/>
                </a:solidFill>
              </a:rPr>
              <a:t>回より</a:t>
            </a:r>
            <a:r>
              <a:rPr kumimoji="1" lang="ja-JP" altLang="en-US" sz="1600" b="1" dirty="0">
                <a:solidFill>
                  <a:srgbClr val="0070C0"/>
                </a:solidFill>
              </a:rPr>
              <a:t>リアル・オンライン会合を開始</a:t>
            </a:r>
            <a:endParaRPr kumimoji="1" lang="en-US" altLang="ja-JP" sz="1600" b="1" dirty="0">
              <a:solidFill>
                <a:srgbClr val="0070C0"/>
              </a:solidFill>
            </a:endParaRPr>
          </a:p>
          <a:p>
            <a:pPr marL="180975" indent="-180975">
              <a:buFont typeface="Arial" panose="020B0604020202020204" pitchFamily="34" charset="0"/>
              <a:buChar char="•"/>
            </a:pPr>
            <a:r>
              <a:rPr kumimoji="1" lang="ja-JP" altLang="en-US" sz="1600" b="1" dirty="0">
                <a:solidFill>
                  <a:srgbClr val="0070C0"/>
                </a:solidFill>
              </a:rPr>
              <a:t>リアルでの活動活性化</a:t>
            </a:r>
          </a:p>
        </p:txBody>
      </p:sp>
      <p:sp>
        <p:nvSpPr>
          <p:cNvPr id="6" name="矢印: 下 5">
            <a:extLst>
              <a:ext uri="{FF2B5EF4-FFF2-40B4-BE49-F238E27FC236}">
                <a16:creationId xmlns:a16="http://schemas.microsoft.com/office/drawing/2014/main" id="{ED2810C2-558A-CE10-FAB6-47180A1E1C1F}"/>
              </a:ext>
            </a:extLst>
          </p:cNvPr>
          <p:cNvSpPr/>
          <p:nvPr/>
        </p:nvSpPr>
        <p:spPr bwMode="gray">
          <a:xfrm>
            <a:off x="7613581" y="4752606"/>
            <a:ext cx="173256" cy="219769"/>
          </a:xfrm>
          <a:prstGeom prst="downArrow">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Tree>
    <p:extLst>
      <p:ext uri="{BB962C8B-B14F-4D97-AF65-F5344CB8AC3E}">
        <p14:creationId xmlns:p14="http://schemas.microsoft.com/office/powerpoint/2010/main" val="1863534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1" y="1951719"/>
            <a:ext cx="10320000" cy="3067956"/>
          </a:xfrm>
        </p:spPr>
        <p:txBody>
          <a:bodyPr/>
          <a:lstStyle/>
          <a:p>
            <a:pPr marL="0" indent="0">
              <a:buNone/>
            </a:pPr>
            <a:r>
              <a:rPr kumimoji="1" lang="en-US" altLang="ja-JP" sz="4000" b="1" dirty="0" err="1">
                <a:solidFill>
                  <a:srgbClr val="00849D"/>
                </a:solidFill>
              </a:rPr>
              <a:t>OpenChain</a:t>
            </a:r>
            <a:r>
              <a:rPr kumimoji="1" lang="ja-JP" altLang="en-US" sz="4000" b="1" dirty="0">
                <a:solidFill>
                  <a:srgbClr val="00849D"/>
                </a:solidFill>
                <a:latin typeface="游ゴシック" panose="020B0400000000000000" pitchFamily="50" charset="-128"/>
                <a:ea typeface="游ゴシック" panose="020B0400000000000000" pitchFamily="50" charset="-128"/>
              </a:rPr>
              <a:t>プロジェクトの紹介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5FAE0D01-672C-0639-F948-1AA7088D9EF2}"/>
              </a:ext>
            </a:extLst>
          </p:cNvPr>
          <p:cNvSpPr>
            <a:spLocks noGrp="1"/>
          </p:cNvSpPr>
          <p:nvPr>
            <p:ph type="sldNum" sz="quarter" idx="4"/>
          </p:nvPr>
        </p:nvSpPr>
        <p:spPr/>
        <p:txBody>
          <a:bodyPr/>
          <a:lstStyle/>
          <a:p>
            <a:fld id="{9E677C9D-2908-4B51-B245-D0108F3FAF17}" type="slidenum">
              <a:rPr lang="ja-JP" altLang="en-US" smtClean="0"/>
              <a:pPr/>
              <a:t>3</a:t>
            </a:fld>
            <a:endParaRPr lang="ja-JP" altLang="en-US" dirty="0"/>
          </a:p>
        </p:txBody>
      </p:sp>
    </p:spTree>
    <p:extLst>
      <p:ext uri="{BB962C8B-B14F-4D97-AF65-F5344CB8AC3E}">
        <p14:creationId xmlns:p14="http://schemas.microsoft.com/office/powerpoint/2010/main" val="4205265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ja-JP" altLang="en-US" b="1" dirty="0">
                <a:latin typeface="+mj-lt"/>
                <a:ea typeface="游ゴシック" panose="020B0400000000000000" pitchFamily="50" charset="-128"/>
              </a:rPr>
              <a:t>全体会合</a:t>
            </a: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088821"/>
            <a:ext cx="10320000" cy="394195"/>
          </a:xfrm>
        </p:spPr>
        <p:txBody>
          <a:bodyPr/>
          <a:lstStyle/>
          <a:p>
            <a:pPr marL="0" indent="0">
              <a:buNone/>
            </a:pPr>
            <a:r>
              <a:rPr kumimoji="1" lang="ja-JP" altLang="en-US" sz="2400" b="1" dirty="0">
                <a:latin typeface="+mj-lt"/>
                <a:ea typeface="+mn-ea"/>
              </a:rPr>
              <a:t>最近のテーマ</a:t>
            </a:r>
            <a:endParaRPr kumimoji="1" lang="ja-JP" altLang="en-US" sz="2400" b="1" dirty="0">
              <a:latin typeface="+mn-lt"/>
              <a:ea typeface="+mj-ea"/>
            </a:endParaRPr>
          </a:p>
        </p:txBody>
      </p:sp>
      <p:graphicFrame>
        <p:nvGraphicFramePr>
          <p:cNvPr id="12" name="表 7">
            <a:extLst>
              <a:ext uri="{FF2B5EF4-FFF2-40B4-BE49-F238E27FC236}">
                <a16:creationId xmlns:a16="http://schemas.microsoft.com/office/drawing/2014/main" id="{A59BD342-E036-4CBE-AD30-5E43E6963C1E}"/>
              </a:ext>
            </a:extLst>
          </p:cNvPr>
          <p:cNvGraphicFramePr>
            <a:graphicFrameLocks noGrp="1"/>
          </p:cNvGraphicFramePr>
          <p:nvPr>
            <p:extLst>
              <p:ext uri="{D42A27DB-BD31-4B8C-83A1-F6EECF244321}">
                <p14:modId xmlns:p14="http://schemas.microsoft.com/office/powerpoint/2010/main" val="2950170380"/>
              </p:ext>
            </p:extLst>
          </p:nvPr>
        </p:nvGraphicFramePr>
        <p:xfrm>
          <a:off x="372978" y="1505780"/>
          <a:ext cx="11435091" cy="4526280"/>
        </p:xfrm>
        <a:graphic>
          <a:graphicData uri="http://schemas.openxmlformats.org/drawingml/2006/table">
            <a:tbl>
              <a:tblPr firstRow="1" bandRow="1"/>
              <a:tblGrid>
                <a:gridCol w="813984">
                  <a:extLst>
                    <a:ext uri="{9D8B030D-6E8A-4147-A177-3AD203B41FA5}">
                      <a16:colId xmlns:a16="http://schemas.microsoft.com/office/drawing/2014/main" val="1905099749"/>
                    </a:ext>
                  </a:extLst>
                </a:gridCol>
                <a:gridCol w="1230923">
                  <a:extLst>
                    <a:ext uri="{9D8B030D-6E8A-4147-A177-3AD203B41FA5}">
                      <a16:colId xmlns:a16="http://schemas.microsoft.com/office/drawing/2014/main" val="3818027622"/>
                    </a:ext>
                  </a:extLst>
                </a:gridCol>
                <a:gridCol w="8326315">
                  <a:extLst>
                    <a:ext uri="{9D8B030D-6E8A-4147-A177-3AD203B41FA5}">
                      <a16:colId xmlns:a16="http://schemas.microsoft.com/office/drawing/2014/main" val="3749632987"/>
                    </a:ext>
                  </a:extLst>
                </a:gridCol>
                <a:gridCol w="1063869">
                  <a:extLst>
                    <a:ext uri="{9D8B030D-6E8A-4147-A177-3AD203B41FA5}">
                      <a16:colId xmlns:a16="http://schemas.microsoft.com/office/drawing/2014/main" val="3871920284"/>
                    </a:ext>
                  </a:extLst>
                </a:gridCol>
              </a:tblGrid>
              <a:tr h="241523">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en-US" altLang="ja-JP" sz="1600" dirty="0"/>
                        <a:t>No.</a:t>
                      </a:r>
                      <a:endParaRPr kumimoji="1" lang="ja-JP" altLang="en-US" sz="1600" dirty="0"/>
                    </a:p>
                  </a:txBody>
                  <a:tcPr>
                    <a:lnL w="12700" cmpd="sng">
                      <a:solidFill>
                        <a:sysClr val="window" lastClr="FFFFFF"/>
                      </a:solidFill>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開催日</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テーマ</a:t>
                      </a:r>
                    </a:p>
                  </a:txBody>
                  <a:tcPr>
                    <a:lnL w="12700" cap="flat" cmpd="sng" algn="ctr">
                      <a:solidFill>
                        <a:srgbClr val="68A2DB"/>
                      </a:solidFill>
                      <a:prstDash val="solid"/>
                      <a:round/>
                      <a:headEnd type="none" w="med" len="med"/>
                      <a:tailEnd type="none" w="med" len="med"/>
                    </a:lnL>
                    <a:lnR w="12700" cap="flat" cmpd="sng" algn="ctr">
                      <a:solidFill>
                        <a:srgbClr val="68A2DB"/>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219170" rtl="0" eaLnBrk="1" latinLnBrk="0" hangingPunct="1">
                        <a:defRPr kumimoji="1" sz="2400" b="1" kern="1200">
                          <a:solidFill>
                            <a:schemeClr val="lt1"/>
                          </a:solidFill>
                          <a:latin typeface="Segoe UI"/>
                          <a:ea typeface="游ゴシック"/>
                        </a:defRPr>
                      </a:lvl1pPr>
                      <a:lvl2pPr marL="609585" algn="l" defTabSz="1219170" rtl="0" eaLnBrk="1" latinLnBrk="0" hangingPunct="1">
                        <a:defRPr kumimoji="1" sz="2400" b="1" kern="1200">
                          <a:solidFill>
                            <a:schemeClr val="lt1"/>
                          </a:solidFill>
                          <a:latin typeface="Segoe UI"/>
                          <a:ea typeface="游ゴシック"/>
                        </a:defRPr>
                      </a:lvl2pPr>
                      <a:lvl3pPr marL="1219170" algn="l" defTabSz="1219170" rtl="0" eaLnBrk="1" latinLnBrk="0" hangingPunct="1">
                        <a:defRPr kumimoji="1" sz="2400" b="1" kern="1200">
                          <a:solidFill>
                            <a:schemeClr val="lt1"/>
                          </a:solidFill>
                          <a:latin typeface="Segoe UI"/>
                          <a:ea typeface="游ゴシック"/>
                        </a:defRPr>
                      </a:lvl3pPr>
                      <a:lvl4pPr marL="1828754" algn="l" defTabSz="1219170" rtl="0" eaLnBrk="1" latinLnBrk="0" hangingPunct="1">
                        <a:defRPr kumimoji="1" sz="2400" b="1" kern="1200">
                          <a:solidFill>
                            <a:schemeClr val="lt1"/>
                          </a:solidFill>
                          <a:latin typeface="Segoe UI"/>
                          <a:ea typeface="游ゴシック"/>
                        </a:defRPr>
                      </a:lvl4pPr>
                      <a:lvl5pPr marL="2438339" algn="l" defTabSz="1219170" rtl="0" eaLnBrk="1" latinLnBrk="0" hangingPunct="1">
                        <a:defRPr kumimoji="1" sz="2400" b="1" kern="1200">
                          <a:solidFill>
                            <a:schemeClr val="lt1"/>
                          </a:solidFill>
                          <a:latin typeface="Segoe UI"/>
                          <a:ea typeface="游ゴシック"/>
                        </a:defRPr>
                      </a:lvl5pPr>
                      <a:lvl6pPr marL="3047924" algn="l" defTabSz="1219170" rtl="0" eaLnBrk="1" latinLnBrk="0" hangingPunct="1">
                        <a:defRPr kumimoji="1" sz="2400" b="1" kern="1200">
                          <a:solidFill>
                            <a:schemeClr val="lt1"/>
                          </a:solidFill>
                          <a:latin typeface="Segoe UI"/>
                          <a:ea typeface="游ゴシック"/>
                        </a:defRPr>
                      </a:lvl6pPr>
                      <a:lvl7pPr marL="3657509" algn="l" defTabSz="1219170" rtl="0" eaLnBrk="1" latinLnBrk="0" hangingPunct="1">
                        <a:defRPr kumimoji="1" sz="2400" b="1" kern="1200">
                          <a:solidFill>
                            <a:schemeClr val="lt1"/>
                          </a:solidFill>
                          <a:latin typeface="Segoe UI"/>
                          <a:ea typeface="游ゴシック"/>
                        </a:defRPr>
                      </a:lvl7pPr>
                      <a:lvl8pPr marL="4267093" algn="l" defTabSz="1219170" rtl="0" eaLnBrk="1" latinLnBrk="0" hangingPunct="1">
                        <a:defRPr kumimoji="1" sz="2400" b="1" kern="1200">
                          <a:solidFill>
                            <a:schemeClr val="lt1"/>
                          </a:solidFill>
                          <a:latin typeface="Segoe UI"/>
                          <a:ea typeface="游ゴシック"/>
                        </a:defRPr>
                      </a:lvl8pPr>
                      <a:lvl9pPr marL="4876678" algn="l" defTabSz="1219170" rtl="0" eaLnBrk="1" latinLnBrk="0" hangingPunct="1">
                        <a:defRPr kumimoji="1" sz="2400" b="1" kern="1200">
                          <a:solidFill>
                            <a:schemeClr val="lt1"/>
                          </a:solidFill>
                          <a:latin typeface="Segoe UI"/>
                          <a:ea typeface="游ゴシック"/>
                        </a:defRPr>
                      </a:lvl9pPr>
                    </a:lstStyle>
                    <a:p>
                      <a:pPr algn="ctr"/>
                      <a:r>
                        <a:rPr kumimoji="1" lang="ja-JP" altLang="en-US" sz="1600" dirty="0"/>
                        <a:t>参加者数</a:t>
                      </a:r>
                    </a:p>
                  </a:txBody>
                  <a:tcPr anchor="ctr">
                    <a:lnL w="12700" cap="flat" cmpd="sng" algn="ctr">
                      <a:solidFill>
                        <a:srgbClr val="68A2DB"/>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83415732"/>
                  </a:ext>
                </a:extLst>
              </a:tr>
              <a:tr h="241523">
                <a:tc>
                  <a:txBody>
                    <a:bodyPr/>
                    <a:lstStyle/>
                    <a:p>
                      <a:r>
                        <a:rPr kumimoji="1" lang="ja-JP" altLang="en-US" sz="1200" dirty="0"/>
                        <a:t>第</a:t>
                      </a:r>
                      <a:r>
                        <a:rPr kumimoji="1" lang="en-US" altLang="ja-JP" sz="1200" dirty="0"/>
                        <a:t>24</a:t>
                      </a:r>
                      <a:r>
                        <a:rPr kumimoji="1" lang="ja-JP" altLang="en-US" sz="12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200" dirty="0"/>
                        <a:t>2022/07/29</a:t>
                      </a:r>
                      <a:endParaRPr kumimoji="1" lang="ja-JP"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200" dirty="0">
                          <a:latin typeface="+mn-ea"/>
                          <a:ea typeface="+mn-ea"/>
                        </a:rPr>
                        <a:t>Open Source Program Office </a:t>
                      </a:r>
                      <a:r>
                        <a:rPr kumimoji="1" lang="ja-JP" altLang="en-US" sz="1200" dirty="0">
                          <a:latin typeface="+mn-ea"/>
                          <a:ea typeface="+mn-ea"/>
                        </a:rPr>
                        <a:t>立ち上げの背景</a:t>
                      </a:r>
                      <a:r>
                        <a:rPr kumimoji="1" lang="ja-JP" altLang="en-US" sz="1100" dirty="0">
                          <a:latin typeface="+mn-ea"/>
                          <a:ea typeface="+mn-ea"/>
                        </a:rPr>
                        <a:t>（サイバートラスト）</a:t>
                      </a:r>
                      <a:endParaRPr kumimoji="1" lang="ja-JP" altLang="en-US" sz="12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200" dirty="0"/>
                        <a:t>53</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292803"/>
                  </a:ext>
                </a:extLst>
              </a:tr>
              <a:tr h="241523">
                <a:tc>
                  <a:txBody>
                    <a:bodyPr/>
                    <a:lstStyle/>
                    <a:p>
                      <a:r>
                        <a:rPr kumimoji="1" lang="ja-JP" altLang="en-US" sz="1200" dirty="0"/>
                        <a:t>第</a:t>
                      </a:r>
                      <a:r>
                        <a:rPr kumimoji="1" lang="en-US" altLang="ja-JP" sz="1200" dirty="0"/>
                        <a:t>25</a:t>
                      </a:r>
                      <a:r>
                        <a:rPr kumimoji="1" lang="ja-JP" altLang="en-US" sz="12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200" dirty="0"/>
                        <a:t>2022/10/31</a:t>
                      </a:r>
                      <a:endParaRPr kumimoji="1" lang="ja-JP"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200" dirty="0">
                          <a:latin typeface="+mn-ea"/>
                          <a:ea typeface="+mn-ea"/>
                        </a:rPr>
                        <a:t>Leaflet </a:t>
                      </a:r>
                      <a:r>
                        <a:rPr kumimoji="1" lang="en-US" altLang="ja-JP" sz="1200" dirty="0" err="1">
                          <a:latin typeface="+mn-ea"/>
                          <a:ea typeface="+mn-ea"/>
                        </a:rPr>
                        <a:t>SubWG</a:t>
                      </a:r>
                      <a:r>
                        <a:rPr kumimoji="1" lang="ja-JP" altLang="en-US" sz="1200" dirty="0">
                          <a:latin typeface="+mn-ea"/>
                          <a:ea typeface="+mn-ea"/>
                        </a:rPr>
                        <a:t>よりお知らせ、</a:t>
                      </a:r>
                      <a:r>
                        <a:rPr kumimoji="1" lang="en-US" altLang="ja-JP" sz="1200" dirty="0">
                          <a:latin typeface="+mn-ea"/>
                          <a:ea typeface="+mn-ea"/>
                        </a:rPr>
                        <a:t>OSPO SG</a:t>
                      </a:r>
                      <a:r>
                        <a:rPr kumimoji="1" lang="ja-JP" altLang="en-US" sz="1200" dirty="0">
                          <a:latin typeface="+mn-ea"/>
                          <a:ea typeface="+mn-ea"/>
                        </a:rPr>
                        <a:t>の紹介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200" dirty="0"/>
                        <a:t>48</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834583"/>
                  </a:ext>
                </a:extLst>
              </a:tr>
              <a:tr h="241523">
                <a:tc>
                  <a:txBody>
                    <a:bodyPr/>
                    <a:lstStyle/>
                    <a:p>
                      <a:r>
                        <a:rPr kumimoji="1" lang="ja-JP" altLang="en-US" sz="1200" dirty="0"/>
                        <a:t>第</a:t>
                      </a:r>
                      <a:r>
                        <a:rPr kumimoji="1" lang="en-US" altLang="ja-JP" sz="1200" dirty="0"/>
                        <a:t>26</a:t>
                      </a:r>
                      <a:r>
                        <a:rPr kumimoji="1" lang="ja-JP" altLang="en-US" sz="12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200" dirty="0"/>
                        <a:t>2023/02/09</a:t>
                      </a:r>
                      <a:endParaRPr kumimoji="1" lang="ja-JP"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200" dirty="0">
                          <a:latin typeface="+mn-ea"/>
                          <a:ea typeface="+mn-ea"/>
                        </a:rPr>
                        <a:t>OSS</a:t>
                      </a:r>
                      <a:r>
                        <a:rPr kumimoji="1" lang="ja-JP" altLang="en-US" sz="1200" dirty="0">
                          <a:latin typeface="+mn-ea"/>
                          <a:ea typeface="+mn-ea"/>
                        </a:rPr>
                        <a:t>の取組みの紹介、</a:t>
                      </a:r>
                      <a:r>
                        <a:rPr kumimoji="1" lang="en-US" altLang="ja-JP" sz="1200" dirty="0">
                          <a:latin typeface="+mn-ea"/>
                          <a:ea typeface="+mn-ea"/>
                        </a:rPr>
                        <a:t>SPDX</a:t>
                      </a:r>
                      <a:r>
                        <a:rPr kumimoji="1" lang="ja-JP" altLang="en-US" sz="1200" dirty="0">
                          <a:latin typeface="+mn-ea"/>
                          <a:ea typeface="+mn-ea"/>
                        </a:rPr>
                        <a:t>用拡張機能 </a:t>
                      </a:r>
                      <a:r>
                        <a:rPr kumimoji="1" lang="en-US" altLang="ja-JP" sz="1200" dirty="0">
                          <a:latin typeface="+mn-ea"/>
                          <a:ea typeface="+mn-ea"/>
                        </a:rPr>
                        <a:t>on </a:t>
                      </a:r>
                      <a:r>
                        <a:rPr kumimoji="1" lang="en-US" altLang="ja-JP" sz="1200" dirty="0" err="1">
                          <a:latin typeface="+mn-ea"/>
                          <a:ea typeface="+mn-ea"/>
                        </a:rPr>
                        <a:t>VSCode</a:t>
                      </a:r>
                      <a:r>
                        <a:rPr kumimoji="1" lang="en-US" altLang="ja-JP" sz="1200" dirty="0">
                          <a:latin typeface="+mn-ea"/>
                          <a:ea typeface="+mn-ea"/>
                        </a:rPr>
                        <a:t> </a:t>
                      </a:r>
                      <a:r>
                        <a:rPr kumimoji="1" lang="ja-JP" altLang="en-US" sz="1200" dirty="0">
                          <a:latin typeface="+mn-ea"/>
                          <a:ea typeface="+mn-ea"/>
                        </a:rPr>
                        <a:t>の紹介 </a:t>
                      </a:r>
                      <a:r>
                        <a:rPr kumimoji="1" lang="en-US" altLang="ja-JP" sz="1100" dirty="0">
                          <a:latin typeface="+mn-ea"/>
                          <a:ea typeface="+mn-ea"/>
                        </a:rPr>
                        <a:t>(</a:t>
                      </a:r>
                      <a:r>
                        <a:rPr kumimoji="1" lang="ja-JP" altLang="en-US" sz="1100" dirty="0">
                          <a:latin typeface="+mn-ea"/>
                          <a:ea typeface="+mn-ea"/>
                        </a:rPr>
                        <a:t>日立ソリューションズ</a:t>
                      </a:r>
                      <a:r>
                        <a:rPr kumimoji="1" lang="en-US" altLang="ja-JP" sz="1100" dirty="0">
                          <a:latin typeface="+mn-ea"/>
                          <a:ea typeface="+mn-ea"/>
                        </a:rPr>
                        <a:t>)</a:t>
                      </a:r>
                      <a:endParaRPr kumimoji="1" lang="en-US" altLang="ja-JP" sz="1200" dirty="0">
                        <a:latin typeface="+mn-ea"/>
                        <a:ea typeface="+mn-ea"/>
                      </a:endParaRPr>
                    </a:p>
                    <a:p>
                      <a:pPr marL="180975" indent="-180975">
                        <a:buFont typeface="Arial" panose="020B0604020202020204" pitchFamily="34" charset="0"/>
                        <a:buChar char="•"/>
                      </a:pPr>
                      <a:r>
                        <a:rPr kumimoji="1" lang="ja-JP" altLang="en-US" sz="1200" dirty="0">
                          <a:latin typeface="+mn-ea"/>
                          <a:ea typeface="+mn-ea"/>
                        </a:rPr>
                        <a:t>「</a:t>
                      </a:r>
                      <a:r>
                        <a:rPr kumimoji="1" lang="en-US" altLang="ja-JP" sz="1200" dirty="0">
                          <a:latin typeface="+mn-ea"/>
                          <a:ea typeface="+mn-ea"/>
                        </a:rPr>
                        <a:t>ISO/IEC 5230</a:t>
                      </a:r>
                      <a:r>
                        <a:rPr kumimoji="1" lang="ja-JP" altLang="en-US" sz="1200" dirty="0">
                          <a:latin typeface="+mn-ea"/>
                          <a:ea typeface="+mn-ea"/>
                        </a:rPr>
                        <a:t>の適合に向けて」、「</a:t>
                      </a:r>
                      <a:r>
                        <a:rPr kumimoji="1" lang="en-US" altLang="ja-JP" sz="1200" dirty="0">
                          <a:latin typeface="+mn-ea"/>
                          <a:ea typeface="+mn-ea"/>
                        </a:rPr>
                        <a:t>OSS</a:t>
                      </a:r>
                      <a:r>
                        <a:rPr kumimoji="1" lang="ja-JP" altLang="en-US" sz="1200" dirty="0">
                          <a:latin typeface="+mn-ea"/>
                          <a:ea typeface="+mn-ea"/>
                        </a:rPr>
                        <a:t>教育の整備と全社展開」</a:t>
                      </a:r>
                      <a:r>
                        <a:rPr kumimoji="1" lang="en-US" altLang="ja-JP" sz="1100" dirty="0">
                          <a:latin typeface="+mn-ea"/>
                          <a:ea typeface="+mn-ea"/>
                        </a:rPr>
                        <a:t>(</a:t>
                      </a:r>
                      <a:r>
                        <a:rPr kumimoji="1" lang="ja-JP" altLang="en-US" sz="1100" dirty="0">
                          <a:latin typeface="+mn-ea"/>
                          <a:ea typeface="+mn-ea"/>
                        </a:rPr>
                        <a:t>東芝</a:t>
                      </a:r>
                      <a:r>
                        <a:rPr kumimoji="1" lang="en-US" altLang="ja-JP" sz="1100" dirty="0">
                          <a:latin typeface="+mn-ea"/>
                          <a:ea typeface="+mn-ea"/>
                        </a:rPr>
                        <a:t>)</a:t>
                      </a:r>
                      <a:endParaRPr kumimoji="1" lang="ja-JP" altLang="en-US" sz="12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2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293391"/>
                  </a:ext>
                </a:extLst>
              </a:tr>
              <a:tr h="241523">
                <a:tc>
                  <a:txBody>
                    <a:bodyPr/>
                    <a:lstStyle/>
                    <a:p>
                      <a:r>
                        <a:rPr kumimoji="1" lang="ja-JP" altLang="en-US" sz="1200" dirty="0"/>
                        <a:t>第</a:t>
                      </a:r>
                      <a:r>
                        <a:rPr kumimoji="1" lang="en-US" altLang="ja-JP" sz="1200" dirty="0"/>
                        <a:t>27</a:t>
                      </a:r>
                      <a:r>
                        <a:rPr kumimoji="1" lang="ja-JP" altLang="en-US" sz="12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200" dirty="0"/>
                        <a:t>2023/05/18</a:t>
                      </a:r>
                      <a:endParaRPr kumimoji="1" lang="ja-JP"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kumimoji="1" lang="en-US" altLang="ja-JP" sz="1200" dirty="0">
                          <a:latin typeface="+mn-ea"/>
                          <a:ea typeface="+mn-ea"/>
                        </a:rPr>
                        <a:t>OSS</a:t>
                      </a:r>
                      <a:r>
                        <a:rPr kumimoji="1" lang="ja-JP" altLang="en-US" sz="1200" dirty="0">
                          <a:latin typeface="+mn-ea"/>
                          <a:ea typeface="+mn-ea"/>
                        </a:rPr>
                        <a:t>鳥瞰図紹介、</a:t>
                      </a:r>
                      <a:r>
                        <a:rPr kumimoji="1" lang="en-US" altLang="ja-JP" sz="1200" dirty="0">
                          <a:latin typeface="+mn-ea"/>
                          <a:ea typeface="+mn-ea"/>
                        </a:rPr>
                        <a:t>FAQ SG </a:t>
                      </a:r>
                      <a:r>
                        <a:rPr kumimoji="1" lang="ja-JP" altLang="en-US" sz="1200" dirty="0">
                          <a:latin typeface="+mn-ea"/>
                          <a:ea typeface="+mn-ea"/>
                        </a:rPr>
                        <a:t>活動紹介、</a:t>
                      </a:r>
                      <a:r>
                        <a:rPr kumimoji="1" lang="en-US" altLang="ja-JP" sz="1200" dirty="0">
                          <a:latin typeface="+mn-ea"/>
                          <a:ea typeface="+mn-ea"/>
                        </a:rPr>
                        <a:t>SBOM SG </a:t>
                      </a:r>
                      <a:r>
                        <a:rPr kumimoji="1" lang="ja-JP" altLang="en-US" sz="1200" dirty="0">
                          <a:latin typeface="+mn-ea"/>
                          <a:ea typeface="+mn-ea"/>
                        </a:rPr>
                        <a:t>活動紹介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2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5164556"/>
                  </a:ext>
                </a:extLst>
              </a:tr>
              <a:tr h="241523">
                <a:tc>
                  <a:txBody>
                    <a:bodyPr/>
                    <a:lstStyle/>
                    <a:p>
                      <a:r>
                        <a:rPr kumimoji="1" lang="ja-JP" altLang="en-US" sz="1200" dirty="0"/>
                        <a:t>第</a:t>
                      </a:r>
                      <a:r>
                        <a:rPr kumimoji="1" lang="en-US" altLang="ja-JP" sz="1200" dirty="0"/>
                        <a:t>28</a:t>
                      </a:r>
                      <a:r>
                        <a:rPr kumimoji="1" lang="ja-JP" altLang="en-US" sz="12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200" dirty="0"/>
                        <a:t>2023/07/11</a:t>
                      </a:r>
                      <a:endParaRPr kumimoji="1" lang="ja-JP"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200" dirty="0">
                          <a:latin typeface="+mn-ea"/>
                          <a:ea typeface="+mn-ea"/>
                        </a:rPr>
                        <a:t>OSS</a:t>
                      </a:r>
                      <a:r>
                        <a:rPr kumimoji="1" lang="ja-JP" altLang="en-US" sz="1200" dirty="0">
                          <a:latin typeface="+mn-ea"/>
                          <a:ea typeface="+mn-ea"/>
                        </a:rPr>
                        <a:t>コミュニティ活動と</a:t>
                      </a:r>
                      <a:r>
                        <a:rPr kumimoji="1" lang="en-US" altLang="ja-JP" sz="1200" dirty="0" err="1">
                          <a:latin typeface="+mn-ea"/>
                          <a:ea typeface="+mn-ea"/>
                        </a:rPr>
                        <a:t>OpenSSF</a:t>
                      </a:r>
                      <a:r>
                        <a:rPr kumimoji="1" lang="ja-JP" altLang="en-US" sz="1200" dirty="0">
                          <a:latin typeface="+mn-ea"/>
                          <a:ea typeface="+mn-ea"/>
                        </a:rPr>
                        <a:t>の</a:t>
                      </a:r>
                      <a:r>
                        <a:rPr kumimoji="1" lang="ja-JP" altLang="en-US" sz="1100" dirty="0">
                          <a:latin typeface="+mn-ea"/>
                          <a:ea typeface="+mn-ea"/>
                        </a:rPr>
                        <a:t>紹介 </a:t>
                      </a:r>
                      <a:r>
                        <a:rPr kumimoji="1" lang="en-US" altLang="ja-JP" sz="1100" dirty="0">
                          <a:latin typeface="+mn-ea"/>
                          <a:ea typeface="+mn-ea"/>
                        </a:rPr>
                        <a:t>(</a:t>
                      </a:r>
                      <a:r>
                        <a:rPr kumimoji="1" lang="ja-JP" altLang="en-US" sz="1100" dirty="0">
                          <a:latin typeface="+mn-ea"/>
                          <a:ea typeface="+mn-ea"/>
                        </a:rPr>
                        <a:t>日立製作所　中村さん</a:t>
                      </a:r>
                      <a:r>
                        <a:rPr kumimoji="1" lang="en-US" altLang="ja-JP" sz="1100" dirty="0">
                          <a:latin typeface="+mn-ea"/>
                          <a:ea typeface="+mn-ea"/>
                        </a:rPr>
                        <a:t>) </a:t>
                      </a:r>
                      <a:endParaRPr kumimoji="1" lang="en-US" altLang="ja-JP" sz="1200" dirty="0">
                        <a:latin typeface="+mn-ea"/>
                        <a:ea typeface="+mn-ea"/>
                      </a:endParaRPr>
                    </a:p>
                    <a:p>
                      <a:pPr marL="180975" indent="-180975">
                        <a:buFont typeface="Arial" panose="020B0604020202020204" pitchFamily="34" charset="0"/>
                        <a:buChar char="•"/>
                      </a:pPr>
                      <a:r>
                        <a:rPr kumimoji="1" lang="ja-JP" altLang="en-US" sz="1200" dirty="0">
                          <a:latin typeface="+mn-ea"/>
                          <a:ea typeface="+mn-ea"/>
                        </a:rPr>
                        <a:t>教育サブグループの新教育教材について</a:t>
                      </a:r>
                      <a:r>
                        <a:rPr kumimoji="1" lang="ja-JP" altLang="en-US" sz="1100" dirty="0">
                          <a:latin typeface="+mn-ea"/>
                          <a:ea typeface="+mn-ea"/>
                        </a:rPr>
                        <a:t> </a:t>
                      </a:r>
                      <a:r>
                        <a:rPr kumimoji="1" lang="en-US" altLang="ja-JP" sz="1100" dirty="0">
                          <a:latin typeface="+mn-ea"/>
                          <a:ea typeface="+mn-ea"/>
                        </a:rPr>
                        <a:t>(</a:t>
                      </a:r>
                      <a:r>
                        <a:rPr kumimoji="1" lang="ja-JP" altLang="en-US" sz="1100" dirty="0">
                          <a:latin typeface="+mn-ea"/>
                          <a:ea typeface="+mn-ea"/>
                        </a:rPr>
                        <a:t>岩田さん</a:t>
                      </a:r>
                      <a:r>
                        <a:rPr kumimoji="1" lang="en-US" altLang="ja-JP" sz="1100" dirty="0">
                          <a:latin typeface="+mn-ea"/>
                          <a:ea typeface="+mn-ea"/>
                        </a:rPr>
                        <a:t>)</a:t>
                      </a:r>
                    </a:p>
                    <a:p>
                      <a:pPr marL="180975" indent="-180975">
                        <a:buFont typeface="Arial" panose="020B0604020202020204" pitchFamily="34" charset="0"/>
                        <a:buChar char="•"/>
                      </a:pPr>
                      <a:r>
                        <a:rPr kumimoji="1" lang="ja-JP" altLang="en-US" sz="1200" dirty="0">
                          <a:latin typeface="+mn-ea"/>
                          <a:ea typeface="+mn-ea"/>
                        </a:rPr>
                        <a:t>富士通での</a:t>
                      </a:r>
                      <a:r>
                        <a:rPr kumimoji="1" lang="en-US" altLang="ja-JP" sz="1200" dirty="0">
                          <a:latin typeface="+mn-ea"/>
                          <a:ea typeface="+mn-ea"/>
                        </a:rPr>
                        <a:t>OSS LICENSE</a:t>
                      </a:r>
                      <a:r>
                        <a:rPr kumimoji="1" lang="ja-JP" altLang="en-US" sz="1200" dirty="0">
                          <a:latin typeface="+mn-ea"/>
                          <a:ea typeface="+mn-ea"/>
                        </a:rPr>
                        <a:t>スキルの人材育成</a:t>
                      </a:r>
                      <a:r>
                        <a:rPr kumimoji="1" lang="ja-JP" altLang="en-US" sz="1100" dirty="0">
                          <a:latin typeface="+mn-ea"/>
                          <a:ea typeface="+mn-ea"/>
                        </a:rPr>
                        <a:t> </a:t>
                      </a:r>
                      <a:r>
                        <a:rPr kumimoji="1" lang="en-US" altLang="ja-JP" sz="1100" dirty="0">
                          <a:latin typeface="+mn-ea"/>
                          <a:ea typeface="+mn-ea"/>
                        </a:rPr>
                        <a:t>(</a:t>
                      </a:r>
                      <a:r>
                        <a:rPr kumimoji="1" lang="ja-JP" altLang="en-US" sz="1100" dirty="0">
                          <a:latin typeface="+mn-ea"/>
                          <a:ea typeface="+mn-ea"/>
                        </a:rPr>
                        <a:t>富士通　大内さん</a:t>
                      </a:r>
                      <a:r>
                        <a:rPr kumimoji="1" lang="en-US" altLang="ja-JP" sz="1100" dirty="0">
                          <a:latin typeface="+mn-ea"/>
                          <a:ea typeface="+mn-ea"/>
                        </a:rPr>
                        <a:t>)</a:t>
                      </a:r>
                      <a:endParaRPr kumimoji="1" lang="en-US" altLang="ja-JP" sz="12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2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8265305"/>
                  </a:ext>
                </a:extLst>
              </a:tr>
              <a:tr h="241523">
                <a:tc>
                  <a:txBody>
                    <a:bodyPr/>
                    <a:lstStyle/>
                    <a:p>
                      <a:r>
                        <a:rPr kumimoji="1" lang="ja-JP" altLang="en-US" sz="1200" dirty="0"/>
                        <a:t>第</a:t>
                      </a:r>
                      <a:r>
                        <a:rPr kumimoji="1" lang="en-US" altLang="ja-JP" sz="1200" dirty="0"/>
                        <a:t>29</a:t>
                      </a:r>
                      <a:r>
                        <a:rPr kumimoji="1" lang="ja-JP" altLang="en-US" sz="12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200" dirty="0"/>
                        <a:t>2023/10/05</a:t>
                      </a:r>
                      <a:endParaRPr kumimoji="1" lang="ja-JP"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ja-JP" altLang="en-US" sz="1200" dirty="0">
                          <a:latin typeface="+mn-ea"/>
                          <a:ea typeface="+mn-ea"/>
                        </a:rPr>
                        <a:t>ソシオネクスト、村田製作所の取り組み紹介</a:t>
                      </a:r>
                      <a:endParaRPr kumimoji="1" lang="en-US" altLang="ja-JP" sz="1200" dirty="0">
                        <a:latin typeface="+mn-ea"/>
                        <a:ea typeface="+mn-ea"/>
                      </a:endParaRPr>
                    </a:p>
                    <a:p>
                      <a:pPr marL="180975" indent="-180975">
                        <a:buFont typeface="Arial" panose="020B0604020202020204" pitchFamily="34" charset="0"/>
                        <a:buChar char="•"/>
                      </a:pPr>
                      <a:r>
                        <a:rPr kumimoji="1" lang="ja-JP" altLang="en-US" sz="1200" dirty="0">
                          <a:latin typeface="+mn-ea"/>
                          <a:ea typeface="+mn-ea"/>
                        </a:rPr>
                        <a:t>ライトニングトーク</a:t>
                      </a:r>
                      <a:br>
                        <a:rPr kumimoji="1" lang="en-US" altLang="ja-JP" sz="1200" dirty="0">
                          <a:latin typeface="+mn-ea"/>
                          <a:ea typeface="+mn-ea"/>
                        </a:rPr>
                      </a:br>
                      <a:r>
                        <a:rPr kumimoji="1" lang="ja-JP" altLang="en-US" sz="1200" dirty="0">
                          <a:latin typeface="+mn-ea"/>
                          <a:ea typeface="+mn-ea"/>
                        </a:rPr>
                        <a:t>「</a:t>
                      </a:r>
                      <a:r>
                        <a:rPr kumimoji="1" lang="en-US" altLang="ja-JP" sz="1200" dirty="0">
                          <a:latin typeface="+mn-ea"/>
                          <a:ea typeface="+mn-ea"/>
                        </a:rPr>
                        <a:t>SBOM</a:t>
                      </a:r>
                      <a:r>
                        <a:rPr kumimoji="1" lang="ja-JP" altLang="en-US" sz="1200" dirty="0">
                          <a:latin typeface="+mn-ea"/>
                          <a:ea typeface="+mn-ea"/>
                        </a:rPr>
                        <a:t>対応、どうする？どうしてる？いま、社内はどんな状態？」</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2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1293800"/>
                  </a:ext>
                </a:extLst>
              </a:tr>
              <a:tr h="241523">
                <a:tc>
                  <a:txBody>
                    <a:bodyPr/>
                    <a:lstStyle/>
                    <a:p>
                      <a:r>
                        <a:rPr kumimoji="1" lang="ja-JP" altLang="en-US" sz="1200" dirty="0"/>
                        <a:t>第</a:t>
                      </a:r>
                      <a:r>
                        <a:rPr kumimoji="1" lang="en-US" altLang="ja-JP" sz="1200" dirty="0"/>
                        <a:t>30</a:t>
                      </a:r>
                      <a:r>
                        <a:rPr kumimoji="1" lang="ja-JP" altLang="en-US" sz="1200" dirty="0"/>
                        <a:t>回</a:t>
                      </a: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200" dirty="0"/>
                        <a:t>2024/02/28</a:t>
                      </a:r>
                      <a:endParaRPr kumimoji="1" lang="ja-JP"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indent="-180975">
                        <a:buFont typeface="Arial" panose="020B0604020202020204" pitchFamily="34" charset="0"/>
                        <a:buChar char="•"/>
                      </a:pPr>
                      <a:r>
                        <a:rPr kumimoji="1" lang="en-US" altLang="ja-JP" sz="1200" dirty="0">
                          <a:latin typeface="+mn-ea"/>
                          <a:ea typeface="+mn-ea"/>
                        </a:rPr>
                        <a:t>SPDX membership</a:t>
                      </a:r>
                      <a:r>
                        <a:rPr kumimoji="1" lang="ja-JP" altLang="en-US" sz="1200" dirty="0">
                          <a:latin typeface="+mn-ea"/>
                          <a:ea typeface="+mn-ea"/>
                        </a:rPr>
                        <a:t>について</a:t>
                      </a:r>
                      <a:r>
                        <a:rPr kumimoji="1" lang="ja-JP" altLang="en-US" sz="1100" dirty="0">
                          <a:latin typeface="+mn-ea"/>
                          <a:ea typeface="+mn-ea"/>
                        </a:rPr>
                        <a:t> </a:t>
                      </a:r>
                      <a:r>
                        <a:rPr kumimoji="1" lang="en-US" altLang="ja-JP" sz="1100" dirty="0">
                          <a:latin typeface="+mn-ea"/>
                          <a:ea typeface="+mn-ea"/>
                        </a:rPr>
                        <a:t>(</a:t>
                      </a:r>
                      <a:r>
                        <a:rPr kumimoji="1" lang="ja-JP" altLang="en-US" sz="1100" dirty="0">
                          <a:latin typeface="+mn-ea"/>
                          <a:ea typeface="+mn-ea"/>
                        </a:rPr>
                        <a:t>ソニーグループ株式会社 小保田さん</a:t>
                      </a:r>
                      <a:r>
                        <a:rPr kumimoji="1" lang="en-US" altLang="ja-JP" sz="1100" dirty="0">
                          <a:latin typeface="+mn-ea"/>
                          <a:ea typeface="+mn-ea"/>
                        </a:rPr>
                        <a:t>)</a:t>
                      </a:r>
                    </a:p>
                    <a:p>
                      <a:pPr marL="180975" indent="-180975">
                        <a:buFont typeface="Arial" panose="020B0604020202020204" pitchFamily="34" charset="0"/>
                        <a:buChar char="•"/>
                      </a:pPr>
                      <a:r>
                        <a:rPr kumimoji="1" lang="en-US" altLang="ja-JP" sz="1200" dirty="0">
                          <a:latin typeface="+mn-ea"/>
                          <a:ea typeface="+mn-ea"/>
                        </a:rPr>
                        <a:t>OSS</a:t>
                      </a:r>
                      <a:r>
                        <a:rPr kumimoji="1" lang="ja-JP" altLang="en-US" sz="1200" dirty="0">
                          <a:latin typeface="+mn-ea"/>
                          <a:ea typeface="+mn-ea"/>
                        </a:rPr>
                        <a:t>サプライチェーン上流 企業でのオープンソース活動 </a:t>
                      </a:r>
                      <a:r>
                        <a:rPr kumimoji="1" lang="en-US" altLang="ja-JP" sz="1100" dirty="0">
                          <a:latin typeface="+mn-ea"/>
                          <a:ea typeface="+mn-ea"/>
                        </a:rPr>
                        <a:t>(</a:t>
                      </a:r>
                      <a:r>
                        <a:rPr kumimoji="1" lang="ja-JP" altLang="en-US" sz="1100" dirty="0">
                          <a:latin typeface="+mn-ea"/>
                          <a:ea typeface="+mn-ea"/>
                        </a:rPr>
                        <a:t>サイバートラスト 鈴木さん、池田さん</a:t>
                      </a:r>
                      <a:r>
                        <a:rPr kumimoji="1" lang="en-US" altLang="ja-JP" sz="1100" dirty="0">
                          <a:latin typeface="+mn-ea"/>
                          <a:ea typeface="+mn-ea"/>
                        </a:rPr>
                        <a:t>)</a:t>
                      </a:r>
                      <a:endParaRPr kumimoji="1" lang="en-US" altLang="ja-JP" sz="1200" dirty="0">
                        <a:latin typeface="+mn-ea"/>
                        <a:ea typeface="+mn-ea"/>
                      </a:endParaRPr>
                    </a:p>
                    <a:p>
                      <a:pPr marL="180975" indent="-180975">
                        <a:buFont typeface="Arial" panose="020B0604020202020204" pitchFamily="34" charset="0"/>
                        <a:buChar char="•"/>
                      </a:pPr>
                      <a:r>
                        <a:rPr kumimoji="1" lang="en-US" altLang="ja-JP" sz="1200" dirty="0">
                          <a:latin typeface="+mn-ea"/>
                          <a:ea typeface="+mn-ea"/>
                        </a:rPr>
                        <a:t>How We Navigate an Open Source Compliance and Contribution</a:t>
                      </a:r>
                      <a:r>
                        <a:rPr kumimoji="1" lang="ja-JP" altLang="en-US" sz="1100" dirty="0">
                          <a:latin typeface="+mn-ea"/>
                          <a:ea typeface="+mn-ea"/>
                        </a:rPr>
                        <a:t> </a:t>
                      </a:r>
                      <a:r>
                        <a:rPr kumimoji="1" lang="en-US" altLang="ja-JP" sz="1100" dirty="0">
                          <a:latin typeface="+mn-ea"/>
                          <a:ea typeface="+mn-ea"/>
                        </a:rPr>
                        <a:t>(</a:t>
                      </a:r>
                      <a:r>
                        <a:rPr kumimoji="1" lang="ja-JP" altLang="en-US" sz="1100" dirty="0">
                          <a:latin typeface="+mn-ea"/>
                          <a:ea typeface="+mn-ea"/>
                        </a:rPr>
                        <a:t>ソニーセミコンダクタソリューションズ 下村さん、飯田さん</a:t>
                      </a:r>
                      <a:r>
                        <a:rPr kumimoji="1" lang="en-US" altLang="ja-JP" sz="1100" dirty="0">
                          <a:latin typeface="+mn-ea"/>
                          <a:ea typeface="+mn-ea"/>
                        </a:rPr>
                        <a:t>)</a:t>
                      </a:r>
                      <a:endParaRPr kumimoji="1" lang="ja-JP" altLang="en-US" sz="1200" dirty="0">
                        <a:latin typeface="+mn-ea"/>
                        <a:ea typeface="+mn-ea"/>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2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6718122"/>
                  </a:ext>
                </a:extLst>
              </a:tr>
              <a:tr h="241523">
                <a:tc>
                  <a:txBody>
                    <a:bodyPr/>
                    <a:lstStyle/>
                    <a:p>
                      <a:r>
                        <a:rPr kumimoji="1" lang="ja-JP" altLang="en-US" sz="1200" dirty="0"/>
                        <a:t>第</a:t>
                      </a:r>
                      <a:r>
                        <a:rPr kumimoji="1" lang="en-US" altLang="ja-JP" sz="1200" dirty="0"/>
                        <a:t>31</a:t>
                      </a:r>
                      <a:r>
                        <a:rPr kumimoji="1" lang="ja-JP" altLang="en-US" sz="1200" dirty="0"/>
                        <a:t>回</a:t>
                      </a:r>
                      <a:endParaRPr kumimoji="1" lang="en-US" altLang="ja-JP" sz="1200" dirty="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sz="1200" dirty="0"/>
                        <a:t>2024/06/27</a:t>
                      </a:r>
                      <a:endParaRPr kumimoji="1" lang="ja-JP" altLang="en-US" sz="1200" dirty="0"/>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80975" marR="0" lvl="0" indent="-180975"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n-ea"/>
                          <a:ea typeface="+mn-ea"/>
                        </a:rPr>
                        <a:t>OSS</a:t>
                      </a:r>
                      <a:r>
                        <a:rPr kumimoji="1" lang="ja-JP" altLang="en-US" sz="1200" dirty="0">
                          <a:latin typeface="+mn-ea"/>
                          <a:ea typeface="+mn-ea"/>
                        </a:rPr>
                        <a:t>推進チームの活動紹介 </a:t>
                      </a:r>
                      <a:r>
                        <a:rPr kumimoji="1" lang="en-US" altLang="ja-JP" sz="1200" dirty="0">
                          <a:latin typeface="+mn-ea"/>
                          <a:ea typeface="+mn-ea"/>
                        </a:rPr>
                        <a:t>(</a:t>
                      </a:r>
                      <a:r>
                        <a:rPr kumimoji="1" lang="ja-JP" altLang="en-US" sz="1200" b="0" dirty="0">
                          <a:latin typeface="+mn-ea"/>
                          <a:ea typeface="+mn-ea"/>
                        </a:rPr>
                        <a:t>サイボウズ株式会社　武内さん</a:t>
                      </a:r>
                      <a:r>
                        <a:rPr kumimoji="1" lang="en-US" altLang="ja-JP" sz="1200" b="0" dirty="0">
                          <a:latin typeface="+mn-ea"/>
                          <a:ea typeface="+mn-ea"/>
                        </a:rPr>
                        <a:t>)</a:t>
                      </a:r>
                      <a:endParaRPr kumimoji="1" lang="ja-JP" altLang="en-US" sz="1200" b="0" dirty="0">
                        <a:latin typeface="+mn-ea"/>
                        <a:ea typeface="+mn-ea"/>
                      </a:endParaRPr>
                    </a:p>
                    <a:p>
                      <a:pPr marL="180975" indent="-180975">
                        <a:buFont typeface="Arial" panose="020B0604020202020204" pitchFamily="34" charset="0"/>
                        <a:buChar char="•"/>
                      </a:pPr>
                      <a:r>
                        <a:rPr kumimoji="1" lang="en-US" altLang="ja-JP" sz="1200" dirty="0">
                          <a:latin typeface="+mn-ea"/>
                          <a:ea typeface="+mn-ea"/>
                        </a:rPr>
                        <a:t>OSPO</a:t>
                      </a:r>
                      <a:r>
                        <a:rPr kumimoji="1" lang="ja-JP" altLang="en-US" sz="1200" dirty="0">
                          <a:latin typeface="+mn-ea"/>
                          <a:ea typeface="+mn-ea"/>
                        </a:rPr>
                        <a:t>の活動紹介 </a:t>
                      </a:r>
                      <a:r>
                        <a:rPr kumimoji="1" lang="en-US" altLang="ja-JP" sz="1200" dirty="0">
                          <a:latin typeface="+mn-ea"/>
                          <a:ea typeface="+mn-ea"/>
                        </a:rPr>
                        <a:t>(</a:t>
                      </a:r>
                      <a:r>
                        <a:rPr kumimoji="1" lang="ja-JP" altLang="en-US" sz="1200" dirty="0">
                          <a:latin typeface="+mn-ea"/>
                          <a:ea typeface="+mn-ea"/>
                        </a:rPr>
                        <a:t>トヨタ自動車　遠藤さん</a:t>
                      </a:r>
                      <a:r>
                        <a:rPr kumimoji="1" lang="en-US" altLang="ja-JP" sz="1200" dirty="0">
                          <a:latin typeface="+mn-ea"/>
                          <a:ea typeface="+mn-ea"/>
                        </a:rPr>
                        <a:t>)</a:t>
                      </a:r>
                      <a:endParaRPr kumimoji="1" lang="ja-JP" altLang="en-US" sz="1200" dirty="0">
                        <a:latin typeface="+mn-ea"/>
                        <a:ea typeface="+mn-ea"/>
                      </a:endParaRPr>
                    </a:p>
                    <a:p>
                      <a:pPr marL="180975" indent="-180975">
                        <a:buFont typeface="Arial" panose="020B0604020202020204" pitchFamily="34" charset="0"/>
                        <a:buChar char="•"/>
                      </a:pPr>
                      <a:r>
                        <a:rPr kumimoji="1" lang="ja-JP" altLang="en-US" sz="1200" dirty="0">
                          <a:latin typeface="+mn-ea"/>
                          <a:ea typeface="+mn-ea"/>
                        </a:rPr>
                        <a:t>現地で体験！オープンソースイベント参加のメリット</a:t>
                      </a:r>
                    </a:p>
                    <a:p>
                      <a:pPr marL="180975" indent="-180975">
                        <a:buFont typeface="Arial" panose="020B0604020202020204" pitchFamily="34" charset="0"/>
                        <a:buChar char="•"/>
                      </a:pPr>
                      <a:r>
                        <a:rPr kumimoji="1" lang="ja-JP" altLang="en-US" sz="1200" dirty="0">
                          <a:latin typeface="+mn-ea"/>
                          <a:ea typeface="+mn-ea"/>
                        </a:rPr>
                        <a:t>ライトニングトーク「</a:t>
                      </a:r>
                      <a:r>
                        <a:rPr kumimoji="1" lang="en-US" altLang="ja-JP" sz="1200" dirty="0">
                          <a:latin typeface="+mn-ea"/>
                          <a:ea typeface="+mn-ea"/>
                        </a:rPr>
                        <a:t>OSS </a:t>
                      </a:r>
                      <a:r>
                        <a:rPr kumimoji="1" lang="ja-JP" altLang="en-US" sz="1200" dirty="0">
                          <a:latin typeface="+mn-ea"/>
                          <a:ea typeface="+mn-ea"/>
                        </a:rPr>
                        <a:t>コンプライアンス～組織・体制面～ </a:t>
                      </a:r>
                      <a:r>
                        <a:rPr kumimoji="1" lang="en-US" altLang="ja-JP" sz="1200" dirty="0">
                          <a:latin typeface="+mn-ea"/>
                          <a:ea typeface="+mn-ea"/>
                        </a:rPr>
                        <a:t>Revival</a:t>
                      </a:r>
                      <a:r>
                        <a:rPr kumimoji="1" lang="ja-JP" altLang="en-US" sz="1200" dirty="0">
                          <a:latin typeface="+mn-ea"/>
                          <a:ea typeface="+mn-ea"/>
                        </a:rPr>
                        <a:t>」</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en-US" altLang="ja-JP" sz="1200" dirty="0"/>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2385188"/>
                  </a:ext>
                </a:extLst>
              </a:tr>
            </a:tbl>
          </a:graphicData>
        </a:graphic>
      </p:graphicFrame>
      <p:sp>
        <p:nvSpPr>
          <p:cNvPr id="3" name="フッター プレースホルダー 2">
            <a:extLst>
              <a:ext uri="{FF2B5EF4-FFF2-40B4-BE49-F238E27FC236}">
                <a16:creationId xmlns:a16="http://schemas.microsoft.com/office/drawing/2014/main" id="{C2C2CAB0-6CA6-4C66-81C4-66CFF7B0263C}"/>
              </a:ext>
            </a:extLst>
          </p:cNvPr>
          <p:cNvSpPr>
            <a:spLocks noGrp="1"/>
          </p:cNvSpPr>
          <p:nvPr>
            <p:ph type="ftr" sz="quarter" idx="3"/>
          </p:nvPr>
        </p:nvSpPr>
        <p:spPr/>
        <p:txBody>
          <a:bodyPr/>
          <a:lstStyle/>
          <a:p>
            <a:pPr algn="l"/>
            <a:r>
              <a:rPr lang="en-US" altLang="ja-JP" dirty="0" err="1"/>
              <a:t>OpenChain</a:t>
            </a:r>
            <a:r>
              <a:rPr lang="en-US" altLang="ja-JP" dirty="0"/>
              <a:t> Japan Work Group</a:t>
            </a:r>
            <a:endParaRPr lang="ja-JP" altLang="en-US" dirty="0"/>
          </a:p>
        </p:txBody>
      </p:sp>
      <p:sp>
        <p:nvSpPr>
          <p:cNvPr id="7" name="スライド番号プレースホルダー 6">
            <a:extLst>
              <a:ext uri="{FF2B5EF4-FFF2-40B4-BE49-F238E27FC236}">
                <a16:creationId xmlns:a16="http://schemas.microsoft.com/office/drawing/2014/main" id="{DC5375ED-B9C4-4EB9-5E06-F510F8A61ED6}"/>
              </a:ext>
            </a:extLst>
          </p:cNvPr>
          <p:cNvSpPr>
            <a:spLocks noGrp="1"/>
          </p:cNvSpPr>
          <p:nvPr>
            <p:ph type="sldNum" sz="quarter" idx="4"/>
          </p:nvPr>
        </p:nvSpPr>
        <p:spPr/>
        <p:txBody>
          <a:bodyPr/>
          <a:lstStyle/>
          <a:p>
            <a:fld id="{9E677C9D-2908-4B51-B245-D0108F3FAF17}" type="slidenum">
              <a:rPr lang="ja-JP" altLang="en-US" smtClean="0"/>
              <a:pPr/>
              <a:t>30</a:t>
            </a:fld>
            <a:endParaRPr lang="ja-JP" altLang="en-US" dirty="0"/>
          </a:p>
        </p:txBody>
      </p:sp>
    </p:spTree>
    <p:extLst>
      <p:ext uri="{BB962C8B-B14F-4D97-AF65-F5344CB8AC3E}">
        <p14:creationId xmlns:p14="http://schemas.microsoft.com/office/powerpoint/2010/main" val="249434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lang="en-US" altLang="ja-JP" b="1" dirty="0" err="1">
                <a:latin typeface="+mj-lt"/>
                <a:ea typeface="游ゴシック" panose="020B0400000000000000" pitchFamily="50" charset="-128"/>
              </a:rPr>
              <a:t>OpenChain</a:t>
            </a:r>
            <a:r>
              <a:rPr lang="en-US" altLang="ja-JP" b="1" dirty="0">
                <a:latin typeface="+mj-lt"/>
                <a:ea typeface="游ゴシック" panose="020B0400000000000000" pitchFamily="50" charset="-128"/>
              </a:rPr>
              <a:t> Japan WG Web Page, ML &amp; Slack</a:t>
            </a:r>
            <a:endParaRPr lang="ja-JP" altLang="en-US" b="1" dirty="0">
              <a:latin typeface="+mj-lt"/>
              <a:ea typeface="游ゴシック" panose="020B0400000000000000" pitchFamily="50" charset="-128"/>
            </a:endParaRPr>
          </a:p>
        </p:txBody>
      </p:sp>
      <p:sp>
        <p:nvSpPr>
          <p:cNvPr id="9" name="テキスト プレースホルダー 8">
            <a:extLst>
              <a:ext uri="{FF2B5EF4-FFF2-40B4-BE49-F238E27FC236}">
                <a16:creationId xmlns:a16="http://schemas.microsoft.com/office/drawing/2014/main" id="{7C6946C5-44A8-43D0-87AF-E6FAD9C58A3B}"/>
              </a:ext>
            </a:extLst>
          </p:cNvPr>
          <p:cNvSpPr>
            <a:spLocks noGrp="1"/>
          </p:cNvSpPr>
          <p:nvPr>
            <p:ph type="body" sz="quarter" idx="12"/>
          </p:nvPr>
        </p:nvSpPr>
        <p:spPr>
          <a:xfrm>
            <a:off x="889200" y="1357200"/>
            <a:ext cx="10320000" cy="1170821"/>
          </a:xfrm>
        </p:spPr>
        <p:txBody>
          <a:bodyPr/>
          <a:lstStyle/>
          <a:p>
            <a:pPr marL="0" indent="0">
              <a:buNone/>
            </a:pPr>
            <a:r>
              <a:rPr lang="en-US" altLang="ja-JP" sz="2400" b="1" dirty="0">
                <a:latin typeface="+mn-ea"/>
                <a:ea typeface="+mn-ea"/>
              </a:rPr>
              <a:t>Japan WG</a:t>
            </a:r>
            <a:r>
              <a:rPr lang="ja-JP" altLang="en-US" sz="2400" b="1" dirty="0">
                <a:latin typeface="+mn-ea"/>
                <a:ea typeface="+mn-ea"/>
              </a:rPr>
              <a:t> 活動をきっかけに、</a:t>
            </a:r>
            <a:r>
              <a:rPr kumimoji="1" lang="ja-JP" altLang="en-US" sz="2400" b="1" dirty="0">
                <a:latin typeface="+mn-ea"/>
                <a:ea typeface="+mn-ea"/>
              </a:rPr>
              <a:t>オープンソース に参加しませんか</a:t>
            </a:r>
            <a:endParaRPr kumimoji="1" lang="en-US" altLang="ja-JP" sz="2400" b="1" dirty="0">
              <a:latin typeface="+mn-ea"/>
              <a:ea typeface="+mn-ea"/>
            </a:endParaRPr>
          </a:p>
          <a:p>
            <a:pPr marL="0" indent="0">
              <a:buNone/>
            </a:pPr>
            <a:r>
              <a:rPr lang="en-US" altLang="ja-JP" sz="1800" dirty="0">
                <a:latin typeface="+mn-ea"/>
                <a:ea typeface="+mn-ea"/>
              </a:rPr>
              <a:t>※</a:t>
            </a:r>
            <a:r>
              <a:rPr lang="ja-JP" altLang="en-US" sz="1800" dirty="0">
                <a:latin typeface="+mn-ea"/>
                <a:ea typeface="+mn-ea"/>
              </a:rPr>
              <a:t>ニューストピックや会合のアナウンス等のフォーマルな案内は主に</a:t>
            </a:r>
            <a:r>
              <a:rPr lang="en-US" altLang="ja-JP" sz="1800" dirty="0">
                <a:latin typeface="+mn-ea"/>
                <a:ea typeface="+mn-ea"/>
              </a:rPr>
              <a:t>ML</a:t>
            </a:r>
            <a:r>
              <a:rPr lang="ja-JP" altLang="en-US" sz="1800" dirty="0">
                <a:latin typeface="+mn-ea"/>
                <a:ea typeface="+mn-ea"/>
              </a:rPr>
              <a:t>、</a:t>
            </a:r>
            <a:endParaRPr lang="en-US" altLang="ja-JP" sz="1800" dirty="0">
              <a:latin typeface="+mn-ea"/>
              <a:ea typeface="+mn-ea"/>
            </a:endParaRPr>
          </a:p>
          <a:p>
            <a:pPr marL="0" indent="0">
              <a:buNone/>
            </a:pPr>
            <a:r>
              <a:rPr lang="ja-JP" altLang="en-US" sz="1800" dirty="0">
                <a:latin typeface="+mn-ea"/>
                <a:ea typeface="+mn-ea"/>
              </a:rPr>
              <a:t>　</a:t>
            </a:r>
            <a:r>
              <a:rPr lang="ja-JP" altLang="en-US" sz="1800" b="1" u="sng" dirty="0">
                <a:latin typeface="+mn-ea"/>
                <a:ea typeface="+mn-ea"/>
              </a:rPr>
              <a:t>日頃のカジュアルな</a:t>
            </a:r>
            <a:r>
              <a:rPr kumimoji="1" lang="ja-JP" altLang="en-US" sz="1800" b="1" u="sng" dirty="0">
                <a:latin typeface="+mn-ea"/>
                <a:ea typeface="+mn-ea"/>
              </a:rPr>
              <a:t>情報共有やコミュニケーションは主に</a:t>
            </a:r>
            <a:r>
              <a:rPr kumimoji="1" lang="en-US" altLang="ja-JP" sz="1800" b="1" u="sng" dirty="0">
                <a:latin typeface="+mn-ea"/>
                <a:ea typeface="+mn-ea"/>
              </a:rPr>
              <a:t>Slack</a:t>
            </a:r>
            <a:r>
              <a:rPr kumimoji="1" lang="ja-JP" altLang="en-US" sz="1800" b="1" u="sng" dirty="0">
                <a:latin typeface="+mn-ea"/>
                <a:ea typeface="+mn-ea"/>
              </a:rPr>
              <a:t>で行っています</a:t>
            </a:r>
            <a:r>
              <a:rPr kumimoji="1" lang="ja-JP" altLang="en-US" sz="1800" dirty="0">
                <a:latin typeface="+mn-ea"/>
                <a:ea typeface="+mn-ea"/>
              </a:rPr>
              <a:t>。</a:t>
            </a:r>
          </a:p>
        </p:txBody>
      </p:sp>
      <p:graphicFrame>
        <p:nvGraphicFramePr>
          <p:cNvPr id="8" name="表 7">
            <a:extLst>
              <a:ext uri="{FF2B5EF4-FFF2-40B4-BE49-F238E27FC236}">
                <a16:creationId xmlns:a16="http://schemas.microsoft.com/office/drawing/2014/main" id="{6695644F-D9EA-4289-BA9A-3C7D04E7BDD1}"/>
              </a:ext>
            </a:extLst>
          </p:cNvPr>
          <p:cNvGraphicFramePr>
            <a:graphicFrameLocks noGrp="1"/>
          </p:cNvGraphicFramePr>
          <p:nvPr>
            <p:extLst>
              <p:ext uri="{D42A27DB-BD31-4B8C-83A1-F6EECF244321}">
                <p14:modId xmlns:p14="http://schemas.microsoft.com/office/powerpoint/2010/main" val="1442871369"/>
              </p:ext>
            </p:extLst>
          </p:nvPr>
        </p:nvGraphicFramePr>
        <p:xfrm>
          <a:off x="933010" y="2510436"/>
          <a:ext cx="9423973" cy="3798401"/>
        </p:xfrm>
        <a:graphic>
          <a:graphicData uri="http://schemas.openxmlformats.org/drawingml/2006/table">
            <a:tbl>
              <a:tblPr firstRow="1" bandRow="1">
                <a:tableStyleId>{2D5ABB26-0587-4C30-8999-92F81FD0307C}</a:tableStyleId>
              </a:tblPr>
              <a:tblGrid>
                <a:gridCol w="2228201">
                  <a:extLst>
                    <a:ext uri="{9D8B030D-6E8A-4147-A177-3AD203B41FA5}">
                      <a16:colId xmlns:a16="http://schemas.microsoft.com/office/drawing/2014/main" val="3035973476"/>
                    </a:ext>
                  </a:extLst>
                </a:gridCol>
                <a:gridCol w="7195772">
                  <a:extLst>
                    <a:ext uri="{9D8B030D-6E8A-4147-A177-3AD203B41FA5}">
                      <a16:colId xmlns:a16="http://schemas.microsoft.com/office/drawing/2014/main" val="2128274504"/>
                    </a:ext>
                  </a:extLst>
                </a:gridCol>
              </a:tblGrid>
              <a:tr h="408092">
                <a:tc>
                  <a:txBody>
                    <a:bodyPr/>
                    <a:lstStyle/>
                    <a:p>
                      <a:r>
                        <a:rPr kumimoji="1" lang="en-US" altLang="ja-JP" sz="2000" b="1" dirty="0">
                          <a:solidFill>
                            <a:schemeClr val="bg1"/>
                          </a:solidFill>
                        </a:rPr>
                        <a:t>Community</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tc>
                  <a:txBody>
                    <a:bodyPr/>
                    <a:lstStyle/>
                    <a:p>
                      <a:r>
                        <a:rPr kumimoji="1" lang="en-US" altLang="ja-JP" sz="2000" b="1" dirty="0">
                          <a:solidFill>
                            <a:schemeClr val="bg1"/>
                          </a:solidFill>
                        </a:rPr>
                        <a:t>URL or Mailing list</a:t>
                      </a:r>
                      <a:endParaRPr kumimoji="1" lang="ja-JP" altLang="en-US" sz="2000" b="1" dirty="0">
                        <a:solidFill>
                          <a:schemeClr val="bg1"/>
                        </a:solidFill>
                      </a:endParaRPr>
                    </a:p>
                  </a:txBody>
                  <a:tcPr anchor="ctr">
                    <a:lnB w="12700" cap="flat" cmpd="sng" algn="ctr">
                      <a:noFill/>
                      <a:prstDash val="solid"/>
                      <a:round/>
                      <a:headEnd type="none" w="med" len="med"/>
                      <a:tailEnd type="none" w="med" len="med"/>
                    </a:lnB>
                    <a:solidFill>
                      <a:srgbClr val="5B9BD5"/>
                    </a:solidFill>
                  </a:tcPr>
                </a:tc>
                <a:extLst>
                  <a:ext uri="{0D108BD9-81ED-4DB2-BD59-A6C34878D82A}">
                    <a16:rowId xmlns:a16="http://schemas.microsoft.com/office/drawing/2014/main" val="1903522192"/>
                  </a:ext>
                </a:extLst>
              </a:tr>
              <a:tr h="376701">
                <a:tc>
                  <a:txBody>
                    <a:bodyPr/>
                    <a:lstStyle/>
                    <a:p>
                      <a:r>
                        <a:rPr lang="en-US" altLang="ja-JP" sz="1800" b="1" dirty="0">
                          <a:solidFill>
                            <a:srgbClr val="252525"/>
                          </a:solidFill>
                          <a:effectLst/>
                        </a:rPr>
                        <a:t>Main web site</a:t>
                      </a:r>
                      <a:endParaRPr kumimoji="1" lang="ja-JP" altLang="en-US" sz="1800" b="1" dirty="0">
                        <a:latin typeface="+mn-lt"/>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base" latinLnBrk="0" hangingPunct="1">
                        <a:lnSpc>
                          <a:spcPct val="100000"/>
                        </a:lnSpc>
                        <a:spcBef>
                          <a:spcPts val="0"/>
                        </a:spcBef>
                        <a:spcAft>
                          <a:spcPts val="0"/>
                        </a:spcAft>
                        <a:buClrTx/>
                        <a:buSzTx/>
                        <a:buFontTx/>
                        <a:buNone/>
                        <a:tabLst/>
                        <a:defRPr/>
                      </a:pPr>
                      <a:r>
                        <a:rPr lang="en-US" altLang="ja-JP" sz="1800" b="1" dirty="0">
                          <a:latin typeface="+mn-lt"/>
                          <a:hlinkClick r:id="rId3"/>
                        </a:rPr>
                        <a:t>https://openchain-project.github.io/OpenChain-JWG/</a:t>
                      </a:r>
                      <a:endParaRPr lang="en-US" altLang="ja-JP" sz="1800" b="1" dirty="0">
                        <a:latin typeface="+mn-lt"/>
                        <a:ea typeface="+mn-ea"/>
                      </a:endParaRPr>
                    </a:p>
                  </a:txBody>
                  <a:tcPr anchor="ctr">
                    <a:lnT w="1270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62074657"/>
                  </a:ext>
                </a:extLst>
              </a:tr>
              <a:tr h="376701">
                <a:tc>
                  <a:txBody>
                    <a:bodyPr/>
                    <a:lstStyle/>
                    <a:p>
                      <a:r>
                        <a:rPr lang="en-US" altLang="ja-JP" sz="1800" b="1" dirty="0">
                          <a:solidFill>
                            <a:srgbClr val="252525"/>
                          </a:solidFill>
                          <a:effectLst/>
                        </a:rPr>
                        <a:t>Japan WG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4"/>
                        </a:rPr>
                        <a:t>japan-wg+subscribe@lists.openchainproject.org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92766118"/>
                  </a:ext>
                </a:extLst>
              </a:tr>
              <a:tr h="376701">
                <a:tc>
                  <a:txBody>
                    <a:bodyPr/>
                    <a:lstStyle/>
                    <a:p>
                      <a:r>
                        <a:rPr kumimoji="1" lang="en-US" altLang="ja-JP" sz="1800" b="1" dirty="0"/>
                        <a:t>Planning SG ML</a:t>
                      </a:r>
                      <a:endParaRPr kumimoji="1"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5"/>
                        </a:rPr>
                        <a:t>japan-sg-planning+subscribe@lists.openchainproject.org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818243199"/>
                  </a:ext>
                </a:extLst>
              </a:tr>
              <a:tr h="376701">
                <a:tc>
                  <a:txBody>
                    <a:bodyPr/>
                    <a:lstStyle/>
                    <a:p>
                      <a:r>
                        <a:rPr kumimoji="1" lang="en-US" altLang="ja-JP" sz="1800" b="1" dirty="0">
                          <a:latin typeface="+mn-lt"/>
                        </a:rPr>
                        <a:t>FAQ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6"/>
                        </a:rPr>
                        <a:t>japan-sg-faq</a:t>
                      </a:r>
                      <a:r>
                        <a:rPr lang="en-US" altLang="ja-JP" sz="1800" b="1" dirty="0">
                          <a:latin typeface="+mn-lt"/>
                          <a:ea typeface="+mn-ea"/>
                          <a:hlinkClick r:id="rId6"/>
                        </a:rPr>
                        <a:t>+subscribe</a:t>
                      </a:r>
                      <a:r>
                        <a:rPr lang="en-US" altLang="ja-JP" sz="1800" b="1" dirty="0">
                          <a:latin typeface="+mn-lt"/>
                          <a:hlinkClick r:id="rId6"/>
                        </a:rPr>
                        <a:t>@lists.openchainproject.org</a:t>
                      </a:r>
                      <a:endParaRPr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701115403"/>
                  </a:ext>
                </a:extLst>
              </a:tr>
              <a:tr h="376701">
                <a:tc>
                  <a:txBody>
                    <a:bodyPr/>
                    <a:lstStyle/>
                    <a:p>
                      <a:r>
                        <a:rPr kumimoji="1" lang="en-US" altLang="ja-JP" sz="1800" b="1" dirty="0">
                          <a:latin typeface="+mn-lt"/>
                        </a:rPr>
                        <a:t>Education</a:t>
                      </a:r>
                      <a:r>
                        <a:rPr kumimoji="1" lang="ja-JP" altLang="en-US" sz="1800" b="1" dirty="0">
                          <a:latin typeface="+mn-lt"/>
                        </a:rPr>
                        <a:t> </a:t>
                      </a:r>
                      <a:r>
                        <a:rPr kumimoji="1" lang="en-US" altLang="ja-JP" sz="1800" b="1" dirty="0">
                          <a:latin typeface="+mn-lt"/>
                        </a:rPr>
                        <a:t>SG</a:t>
                      </a:r>
                      <a:r>
                        <a:rPr kumimoji="1" lang="ja-JP" altLang="en-US" sz="1800" b="1" dirty="0">
                          <a:latin typeface="+mn-lt"/>
                        </a:rPr>
                        <a:t> </a:t>
                      </a:r>
                      <a:r>
                        <a:rPr kumimoji="1" lang="en-US" altLang="ja-JP" sz="1800" b="1" dirty="0">
                          <a:latin typeface="+mn-lt"/>
                        </a:rPr>
                        <a:t>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hlinkClick r:id="rId7"/>
                        </a:rPr>
                        <a:t>japan-sg-education+subscribe@lists.openchainproject.org</a:t>
                      </a:r>
                      <a:endParaRPr lang="en-US" altLang="ja-JP"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949776966"/>
                  </a:ext>
                </a:extLst>
              </a:tr>
              <a:tr h="376701">
                <a:tc>
                  <a:txBody>
                    <a:bodyPr/>
                    <a:lstStyle/>
                    <a:p>
                      <a:r>
                        <a:rPr kumimoji="1" lang="en-US" altLang="ja-JP" sz="1800" b="1" dirty="0"/>
                        <a:t>SBOM</a:t>
                      </a:r>
                      <a:r>
                        <a:rPr kumimoji="1" lang="ja-JP" altLang="en-US" sz="1800" b="1" dirty="0"/>
                        <a:t> </a:t>
                      </a:r>
                      <a:r>
                        <a:rPr kumimoji="1" lang="en-US" altLang="ja-JP" sz="1800" b="1" dirty="0"/>
                        <a:t>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l">
                        <a:buFont typeface="Arial" panose="020B0604020202020204" pitchFamily="34" charset="0"/>
                        <a:buNone/>
                      </a:pPr>
                      <a:r>
                        <a:rPr lang="en-US" altLang="ja-JP" sz="1800" b="1" i="0" u="none" strike="noStrike" dirty="0">
                          <a:solidFill>
                            <a:srgbClr val="267CB9"/>
                          </a:solidFill>
                          <a:effectLst/>
                          <a:latin typeface="Noto Sans" panose="020B0502040504020204" pitchFamily="34" charset="0"/>
                          <a:hlinkClick r:id="rId8"/>
                        </a:rPr>
                        <a:t>japan-sg-sbom+subscribe@lists.openchainproject.org</a:t>
                      </a:r>
                      <a:endParaRPr lang="ja-JP" altLang="en-US" sz="1800" b="1" i="0" dirty="0">
                        <a:solidFill>
                          <a:srgbClr val="727272"/>
                        </a:solidFill>
                        <a:effectLst/>
                        <a:latin typeface="Noto Sans" panose="020B0502040504020204" pitchFamily="34" charset="0"/>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466994459"/>
                  </a:ext>
                </a:extLst>
              </a:tr>
              <a:tr h="376701">
                <a:tc>
                  <a:txBody>
                    <a:bodyPr/>
                    <a:lstStyle/>
                    <a:p>
                      <a:r>
                        <a:rPr kumimoji="1" lang="en-US" altLang="ja-JP" sz="1800" b="1" dirty="0"/>
                        <a:t>Automation SG 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i="0" u="none" strike="noStrike" dirty="0">
                          <a:solidFill>
                            <a:srgbClr val="267CB9"/>
                          </a:solidFill>
                          <a:effectLst/>
                          <a:latin typeface="Noto Sans" panose="020B0502040504020204" pitchFamily="34" charset="0"/>
                          <a:hlinkClick r:id="rId9"/>
                        </a:rPr>
                        <a:t>japan-sg-automation+subscribe@lists.openchainproject.org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0194859"/>
                  </a:ext>
                </a:extLst>
              </a:tr>
              <a:tr h="376701">
                <a:tc>
                  <a:txBody>
                    <a:bodyPr/>
                    <a:lstStyle/>
                    <a:p>
                      <a:r>
                        <a:rPr kumimoji="1" lang="en-US" altLang="ja-JP" sz="1800" b="1" dirty="0">
                          <a:latin typeface="+mn-lt"/>
                        </a:rPr>
                        <a:t>OSPO</a:t>
                      </a:r>
                      <a:r>
                        <a:rPr kumimoji="1" lang="ja-JP" altLang="en-US" sz="1800" b="1" dirty="0">
                          <a:latin typeface="+mn-lt"/>
                        </a:rPr>
                        <a:t> </a:t>
                      </a:r>
                      <a:r>
                        <a:rPr kumimoji="1" lang="en-US" altLang="ja-JP" sz="1800" b="1" dirty="0">
                          <a:latin typeface="+mn-lt"/>
                        </a:rPr>
                        <a:t>SG</a:t>
                      </a:r>
                      <a:r>
                        <a:rPr kumimoji="1" lang="ja-JP" altLang="en-US" sz="1800" b="1" dirty="0">
                          <a:latin typeface="+mn-lt"/>
                        </a:rPr>
                        <a:t> </a:t>
                      </a:r>
                      <a:r>
                        <a:rPr kumimoji="1" lang="en-US" altLang="ja-JP" sz="1800" b="1" dirty="0">
                          <a:latin typeface="+mn-lt"/>
                        </a:rPr>
                        <a:t>ML</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800" b="1" dirty="0">
                          <a:latin typeface="+mn-lt"/>
                          <a:ea typeface="+mn-ea"/>
                          <a:hlinkClick r:id="rId10"/>
                        </a:rPr>
                        <a:t>japan-sg-ospo+subscribe@lists.openchainproject.org</a:t>
                      </a:r>
                      <a:endParaRPr lang="en-US" altLang="ja-JP" sz="1800" b="1" dirty="0">
                        <a:latin typeface="+mn-lt"/>
                        <a:ea typeface="+mn-ea"/>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87546487"/>
                  </a:ext>
                </a:extLst>
              </a:tr>
              <a:tr h="376701">
                <a:tc>
                  <a:txBody>
                    <a:bodyPr/>
                    <a:lstStyle/>
                    <a:p>
                      <a:r>
                        <a:rPr kumimoji="1" lang="en-US" altLang="ja-JP" sz="1800" b="1" dirty="0">
                          <a:latin typeface="+mn-lt"/>
                        </a:rPr>
                        <a:t>Slack</a:t>
                      </a:r>
                      <a:endParaRPr kumimoji="1" lang="ja-JP" altLang="en-US" sz="18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ja-JP" sz="1100" b="1" dirty="0">
                          <a:latin typeface="+mn-lt"/>
                          <a:hlinkClick r:id="rId11"/>
                        </a:rPr>
                        <a:t>https://join.slack.com/t/openchain-japanwg/shared_invite/zt-2f9lbstd0-D__Jkfs_kwnyGhD0x7tTkw</a:t>
                      </a:r>
                      <a:endParaRPr lang="en-US" altLang="ja-JP" sz="1100" b="1" dirty="0">
                        <a:latin typeface="+mn-lt"/>
                      </a:endParaRP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107693850"/>
                  </a:ext>
                </a:extLst>
              </a:tr>
            </a:tbl>
          </a:graphicData>
        </a:graphic>
      </p:graphicFrame>
      <p:pic>
        <p:nvPicPr>
          <p:cNvPr id="7" name="図 6">
            <a:extLst>
              <a:ext uri="{FF2B5EF4-FFF2-40B4-BE49-F238E27FC236}">
                <a16:creationId xmlns:a16="http://schemas.microsoft.com/office/drawing/2014/main" id="{5C8F5B3C-6D6B-42C5-80EB-DFFFDDF5FE8C}"/>
              </a:ext>
            </a:extLst>
          </p:cNvPr>
          <p:cNvPicPr>
            <a:picLocks noChangeAspect="1"/>
          </p:cNvPicPr>
          <p:nvPr/>
        </p:nvPicPr>
        <p:blipFill>
          <a:blip r:embed="rId12"/>
          <a:stretch>
            <a:fillRect/>
          </a:stretch>
        </p:blipFill>
        <p:spPr>
          <a:xfrm>
            <a:off x="10240434" y="1060255"/>
            <a:ext cx="1868376" cy="1868376"/>
          </a:xfrm>
          <a:prstGeom prst="rect">
            <a:avLst/>
          </a:prstGeom>
        </p:spPr>
      </p:pic>
      <p:sp>
        <p:nvSpPr>
          <p:cNvPr id="3" name="右中かっこ 2">
            <a:extLst>
              <a:ext uri="{FF2B5EF4-FFF2-40B4-BE49-F238E27FC236}">
                <a16:creationId xmlns:a16="http://schemas.microsoft.com/office/drawing/2014/main" id="{A4985FDA-B59F-47D0-B300-FA1BEB0B094E}"/>
              </a:ext>
            </a:extLst>
          </p:cNvPr>
          <p:cNvSpPr/>
          <p:nvPr/>
        </p:nvSpPr>
        <p:spPr bwMode="auto">
          <a:xfrm>
            <a:off x="10356983" y="3341078"/>
            <a:ext cx="237748" cy="2567354"/>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rgbClr val="000000"/>
              </a:solidFill>
              <a:effectLst/>
              <a:latin typeface="Arial" charset="0"/>
              <a:ea typeface="ＭＳ Ｐゴシック" pitchFamily="50" charset="-128"/>
            </a:endParaRPr>
          </a:p>
        </p:txBody>
      </p:sp>
      <p:sp>
        <p:nvSpPr>
          <p:cNvPr id="13" name="テキスト ボックス 12">
            <a:extLst>
              <a:ext uri="{FF2B5EF4-FFF2-40B4-BE49-F238E27FC236}">
                <a16:creationId xmlns:a16="http://schemas.microsoft.com/office/drawing/2014/main" id="{EE6ED05D-3485-4204-B1BD-C87DF53F9BBB}"/>
              </a:ext>
            </a:extLst>
          </p:cNvPr>
          <p:cNvSpPr txBox="1"/>
          <p:nvPr/>
        </p:nvSpPr>
        <p:spPr>
          <a:xfrm>
            <a:off x="10632638" y="4365915"/>
            <a:ext cx="1149990" cy="523220"/>
          </a:xfrm>
          <a:prstGeom prst="rect">
            <a:avLst/>
          </a:prstGeom>
          <a:noFill/>
        </p:spPr>
        <p:txBody>
          <a:bodyPr wrap="square" rtlCol="0">
            <a:spAutoFit/>
          </a:bodyPr>
          <a:lstStyle/>
          <a:p>
            <a:r>
              <a:rPr lang="ja-JP" altLang="en-US" sz="1400" dirty="0"/>
              <a:t>空メールの送信で参加</a:t>
            </a:r>
            <a:endParaRPr kumimoji="1" lang="ja-JP" altLang="en-US" sz="1400" dirty="0"/>
          </a:p>
        </p:txBody>
      </p:sp>
      <p:sp>
        <p:nvSpPr>
          <p:cNvPr id="5" name="フッター プレースホルダー 4">
            <a:extLst>
              <a:ext uri="{FF2B5EF4-FFF2-40B4-BE49-F238E27FC236}">
                <a16:creationId xmlns:a16="http://schemas.microsoft.com/office/drawing/2014/main" id="{C36DD657-5D06-418F-88E4-3F75A59B0FB2}"/>
              </a:ext>
            </a:extLst>
          </p:cNvPr>
          <p:cNvSpPr>
            <a:spLocks noGrp="1"/>
          </p:cNvSpPr>
          <p:nvPr>
            <p:ph type="ftr" sz="quarter" idx="3"/>
          </p:nvPr>
        </p:nvSpPr>
        <p:spPr/>
        <p:txBody>
          <a:bodyPr/>
          <a:lstStyle/>
          <a:p>
            <a:pPr algn="l"/>
            <a:r>
              <a:rPr lang="en-US" altLang="ja-JP" dirty="0" err="1"/>
              <a:t>OpenChain</a:t>
            </a:r>
            <a:r>
              <a:rPr lang="en-US" altLang="ja-JP" dirty="0"/>
              <a:t> Japan Work Group</a:t>
            </a:r>
            <a:endParaRPr lang="ja-JP" altLang="en-US" dirty="0"/>
          </a:p>
        </p:txBody>
      </p:sp>
      <p:sp>
        <p:nvSpPr>
          <p:cNvPr id="12" name="スライド番号プレースホルダー 11">
            <a:extLst>
              <a:ext uri="{FF2B5EF4-FFF2-40B4-BE49-F238E27FC236}">
                <a16:creationId xmlns:a16="http://schemas.microsoft.com/office/drawing/2014/main" id="{C01ED989-75E3-D03D-372B-8A28A2C71892}"/>
              </a:ext>
            </a:extLst>
          </p:cNvPr>
          <p:cNvSpPr>
            <a:spLocks noGrp="1"/>
          </p:cNvSpPr>
          <p:nvPr>
            <p:ph type="sldNum" sz="quarter" idx="4"/>
          </p:nvPr>
        </p:nvSpPr>
        <p:spPr/>
        <p:txBody>
          <a:bodyPr/>
          <a:lstStyle/>
          <a:p>
            <a:fld id="{9E677C9D-2908-4B51-B245-D0108F3FAF17}" type="slidenum">
              <a:rPr lang="ja-JP" altLang="en-US" smtClean="0"/>
              <a:pPr/>
              <a:t>31</a:t>
            </a:fld>
            <a:endParaRPr lang="ja-JP" altLang="en-US" dirty="0"/>
          </a:p>
        </p:txBody>
      </p:sp>
    </p:spTree>
    <p:extLst>
      <p:ext uri="{BB962C8B-B14F-4D97-AF65-F5344CB8AC3E}">
        <p14:creationId xmlns:p14="http://schemas.microsoft.com/office/powerpoint/2010/main" val="3882143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296CE77-B5E2-4A33-B447-5BFED8A99F9C}"/>
              </a:ext>
            </a:extLst>
          </p:cNvPr>
          <p:cNvSpPr>
            <a:spLocks noGrp="1"/>
          </p:cNvSpPr>
          <p:nvPr>
            <p:ph type="body" sz="quarter" idx="10"/>
          </p:nvPr>
        </p:nvSpPr>
        <p:spPr/>
        <p:txBody>
          <a:bodyPr>
            <a:normAutofit/>
          </a:bodyPr>
          <a:lstStyle/>
          <a:p>
            <a:r>
              <a:rPr lang="ja-JP" altLang="en-US" sz="3600" b="1" dirty="0">
                <a:latin typeface="游ゴシック" panose="020B0400000000000000" pitchFamily="50" charset="-128"/>
                <a:ea typeface="游ゴシック" panose="020B0400000000000000" pitchFamily="50" charset="-128"/>
              </a:rPr>
              <a:t>　ありがとうございました</a:t>
            </a:r>
            <a:endParaRPr kumimoji="1" lang="ja-JP" altLang="en-US" sz="3600"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28074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en-US" altLang="ja-JP" b="1" dirty="0" err="1">
                <a:latin typeface="+mj-lt"/>
                <a:ea typeface="游ゴシック" panose="020B0400000000000000" pitchFamily="50" charset="-128"/>
              </a:rPr>
              <a:t>OpenChain</a:t>
            </a:r>
            <a:r>
              <a:rPr kumimoji="1" lang="ja-JP" altLang="en-US" b="1" dirty="0">
                <a:latin typeface="游ゴシック" panose="020B0400000000000000" pitchFamily="50" charset="-128"/>
                <a:ea typeface="游ゴシック" panose="020B0400000000000000" pitchFamily="50" charset="-128"/>
              </a:rPr>
              <a:t>プロジェクト</a:t>
            </a:r>
            <a:endParaRPr kumimoji="1" lang="ja-JP" altLang="en-US" b="1" dirty="0">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2" y="1422401"/>
            <a:ext cx="10654028" cy="1003299"/>
          </a:xfrm>
        </p:spPr>
        <p:txBody>
          <a:bodyPr/>
          <a:lstStyle/>
          <a:p>
            <a:pPr marL="0" indent="0">
              <a:buNone/>
            </a:pPr>
            <a:r>
              <a:rPr kumimoji="1" lang="ja-JP" altLang="en-US" sz="2400" b="1" dirty="0">
                <a:latin typeface="+mn-ea"/>
                <a:ea typeface="+mn-ea"/>
              </a:rPr>
              <a:t>オープンソース ライセンス コンプライアンスのためのプロセスマネジメントの国際標準の策定とその普及を目指す、</a:t>
            </a:r>
            <a:r>
              <a:rPr kumimoji="1" lang="en-US" altLang="ja-JP" sz="2400" b="1" dirty="0">
                <a:latin typeface="+mn-lt"/>
                <a:ea typeface="+mn-ea"/>
              </a:rPr>
              <a:t>Linux Foundation</a:t>
            </a:r>
            <a:r>
              <a:rPr kumimoji="1" lang="ja-JP" altLang="en-US" sz="2400" b="1" dirty="0">
                <a:latin typeface="+mn-ea"/>
                <a:ea typeface="+mn-ea"/>
              </a:rPr>
              <a:t>のプロジェクトの一つ</a:t>
            </a:r>
            <a:r>
              <a:rPr lang="ja-JP" altLang="en-US" sz="2400" b="1" dirty="0">
                <a:latin typeface="+mn-ea"/>
                <a:ea typeface="+mn-ea"/>
              </a:rPr>
              <a:t>。</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7" name="スライド番号プレースホルダー 16">
            <a:extLst>
              <a:ext uri="{FF2B5EF4-FFF2-40B4-BE49-F238E27FC236}">
                <a16:creationId xmlns:a16="http://schemas.microsoft.com/office/drawing/2014/main" id="{6F37C64F-E79F-D001-C6BC-22ADE40DD962}"/>
              </a:ext>
            </a:extLst>
          </p:cNvPr>
          <p:cNvSpPr>
            <a:spLocks noGrp="1"/>
          </p:cNvSpPr>
          <p:nvPr>
            <p:ph type="sldNum" sz="quarter" idx="4"/>
          </p:nvPr>
        </p:nvSpPr>
        <p:spPr/>
        <p:txBody>
          <a:bodyPr/>
          <a:lstStyle/>
          <a:p>
            <a:fld id="{9E677C9D-2908-4B51-B245-D0108F3FAF17}" type="slidenum">
              <a:rPr lang="ja-JP" altLang="en-US" smtClean="0"/>
              <a:pPr/>
              <a:t>4</a:t>
            </a:fld>
            <a:endParaRPr lang="ja-JP" altLang="en-US" dirty="0"/>
          </a:p>
        </p:txBody>
      </p:sp>
      <p:pic>
        <p:nvPicPr>
          <p:cNvPr id="6" name="図 5">
            <a:extLst>
              <a:ext uri="{FF2B5EF4-FFF2-40B4-BE49-F238E27FC236}">
                <a16:creationId xmlns:a16="http://schemas.microsoft.com/office/drawing/2014/main" id="{E76DBC4C-37C3-250A-87A9-509CAE55DA44}"/>
              </a:ext>
            </a:extLst>
          </p:cNvPr>
          <p:cNvPicPr>
            <a:picLocks noChangeAspect="1"/>
          </p:cNvPicPr>
          <p:nvPr/>
        </p:nvPicPr>
        <p:blipFill>
          <a:blip r:embed="rId2"/>
          <a:stretch>
            <a:fillRect/>
          </a:stretch>
        </p:blipFill>
        <p:spPr>
          <a:xfrm>
            <a:off x="264135" y="3019845"/>
            <a:ext cx="4157416" cy="2280221"/>
          </a:xfrm>
          <a:prstGeom prst="rect">
            <a:avLst/>
          </a:prstGeom>
          <a:noFill/>
          <a:ln>
            <a:solidFill>
              <a:srgbClr val="0070C0"/>
            </a:solidFill>
          </a:ln>
        </p:spPr>
      </p:pic>
      <p:pic>
        <p:nvPicPr>
          <p:cNvPr id="18" name="図 17">
            <a:extLst>
              <a:ext uri="{FF2B5EF4-FFF2-40B4-BE49-F238E27FC236}">
                <a16:creationId xmlns:a16="http://schemas.microsoft.com/office/drawing/2014/main" id="{70A0A743-0B91-D671-344A-B98D09E12889}"/>
              </a:ext>
            </a:extLst>
          </p:cNvPr>
          <p:cNvPicPr>
            <a:picLocks noChangeAspect="1"/>
          </p:cNvPicPr>
          <p:nvPr/>
        </p:nvPicPr>
        <p:blipFill>
          <a:blip r:embed="rId3"/>
          <a:stretch>
            <a:fillRect/>
          </a:stretch>
        </p:blipFill>
        <p:spPr>
          <a:xfrm>
            <a:off x="1769596" y="3744445"/>
            <a:ext cx="4157417" cy="2338547"/>
          </a:xfrm>
          <a:prstGeom prst="rect">
            <a:avLst/>
          </a:prstGeom>
          <a:noFill/>
          <a:ln>
            <a:solidFill>
              <a:srgbClr val="0070C0"/>
            </a:solidFill>
          </a:ln>
        </p:spPr>
      </p:pic>
      <p:pic>
        <p:nvPicPr>
          <p:cNvPr id="23" name="図 22">
            <a:extLst>
              <a:ext uri="{FF2B5EF4-FFF2-40B4-BE49-F238E27FC236}">
                <a16:creationId xmlns:a16="http://schemas.microsoft.com/office/drawing/2014/main" id="{136C0E4F-02A6-8F46-3665-37A812BEFD42}"/>
              </a:ext>
            </a:extLst>
          </p:cNvPr>
          <p:cNvPicPr>
            <a:picLocks noChangeAspect="1"/>
          </p:cNvPicPr>
          <p:nvPr/>
        </p:nvPicPr>
        <p:blipFill>
          <a:blip r:embed="rId4"/>
          <a:stretch>
            <a:fillRect/>
          </a:stretch>
        </p:blipFill>
        <p:spPr>
          <a:xfrm>
            <a:off x="4763524" y="3000887"/>
            <a:ext cx="4157417" cy="2338547"/>
          </a:xfrm>
          <a:prstGeom prst="rect">
            <a:avLst/>
          </a:prstGeom>
          <a:noFill/>
          <a:ln>
            <a:solidFill>
              <a:srgbClr val="0070C0"/>
            </a:solidFill>
          </a:ln>
        </p:spPr>
      </p:pic>
      <p:pic>
        <p:nvPicPr>
          <p:cNvPr id="25" name="図 24">
            <a:extLst>
              <a:ext uri="{FF2B5EF4-FFF2-40B4-BE49-F238E27FC236}">
                <a16:creationId xmlns:a16="http://schemas.microsoft.com/office/drawing/2014/main" id="{9BE923A6-6482-F93C-F3D5-21606D61A310}"/>
              </a:ext>
            </a:extLst>
          </p:cNvPr>
          <p:cNvPicPr>
            <a:picLocks noChangeAspect="1"/>
          </p:cNvPicPr>
          <p:nvPr/>
        </p:nvPicPr>
        <p:blipFill>
          <a:blip r:embed="rId5"/>
          <a:stretch>
            <a:fillRect/>
          </a:stretch>
        </p:blipFill>
        <p:spPr>
          <a:xfrm>
            <a:off x="7722079" y="3828765"/>
            <a:ext cx="4157417" cy="2338547"/>
          </a:xfrm>
          <a:prstGeom prst="rect">
            <a:avLst/>
          </a:prstGeom>
          <a:noFill/>
          <a:ln>
            <a:solidFill>
              <a:srgbClr val="0070C0"/>
            </a:solidFill>
          </a:ln>
        </p:spPr>
      </p:pic>
      <p:sp>
        <p:nvSpPr>
          <p:cNvPr id="26" name="テキスト ボックス 25">
            <a:extLst>
              <a:ext uri="{FF2B5EF4-FFF2-40B4-BE49-F238E27FC236}">
                <a16:creationId xmlns:a16="http://schemas.microsoft.com/office/drawing/2014/main" id="{1DA91B82-D525-03E2-F431-34B1B832EDB7}"/>
              </a:ext>
            </a:extLst>
          </p:cNvPr>
          <p:cNvSpPr txBox="1"/>
          <p:nvPr/>
        </p:nvSpPr>
        <p:spPr>
          <a:xfrm>
            <a:off x="8920941" y="6205266"/>
            <a:ext cx="1955811" cy="338554"/>
          </a:xfrm>
          <a:prstGeom prst="rect">
            <a:avLst/>
          </a:prstGeom>
          <a:solidFill>
            <a:srgbClr val="FFFFCC">
              <a:alpha val="50196"/>
            </a:srgbClr>
          </a:solidFill>
        </p:spPr>
        <p:txBody>
          <a:bodyPr wrap="square" rtlCol="0">
            <a:spAutoFit/>
          </a:bodyPr>
          <a:lstStyle/>
          <a:p>
            <a:r>
              <a:rPr lang="ja-JP" altLang="en-US" sz="1600" dirty="0"/>
              <a:t>④ 下にスクロール</a:t>
            </a:r>
            <a:endParaRPr kumimoji="1" lang="ja-JP" altLang="en-US" sz="1600" dirty="0"/>
          </a:p>
        </p:txBody>
      </p:sp>
      <p:sp>
        <p:nvSpPr>
          <p:cNvPr id="27" name="テキスト ボックス 26">
            <a:extLst>
              <a:ext uri="{FF2B5EF4-FFF2-40B4-BE49-F238E27FC236}">
                <a16:creationId xmlns:a16="http://schemas.microsoft.com/office/drawing/2014/main" id="{8C63FBC4-77ED-BFC9-203C-711304881978}"/>
              </a:ext>
            </a:extLst>
          </p:cNvPr>
          <p:cNvSpPr txBox="1"/>
          <p:nvPr/>
        </p:nvSpPr>
        <p:spPr>
          <a:xfrm>
            <a:off x="241476" y="2488991"/>
            <a:ext cx="3634526" cy="338554"/>
          </a:xfrm>
          <a:prstGeom prst="rect">
            <a:avLst/>
          </a:prstGeom>
          <a:solidFill>
            <a:srgbClr val="FFFFCC">
              <a:alpha val="50196"/>
            </a:srgbClr>
          </a:solidFill>
        </p:spPr>
        <p:txBody>
          <a:bodyPr wrap="square" rtlCol="0">
            <a:spAutoFit/>
          </a:bodyPr>
          <a:lstStyle/>
          <a:p>
            <a:r>
              <a:rPr lang="ja-JP" altLang="en-US" sz="1600" dirty="0"/>
              <a:t>① </a:t>
            </a:r>
            <a:r>
              <a:rPr kumimoji="1" lang="en-US" altLang="ja-JP" sz="1600" dirty="0"/>
              <a:t>Linux Foundation </a:t>
            </a:r>
            <a:r>
              <a:rPr kumimoji="1" lang="ja-JP" altLang="en-US" sz="1600" dirty="0"/>
              <a:t>のホームページ</a:t>
            </a:r>
          </a:p>
        </p:txBody>
      </p:sp>
      <p:sp>
        <p:nvSpPr>
          <p:cNvPr id="28" name="テキスト ボックス 27">
            <a:extLst>
              <a:ext uri="{FF2B5EF4-FFF2-40B4-BE49-F238E27FC236}">
                <a16:creationId xmlns:a16="http://schemas.microsoft.com/office/drawing/2014/main" id="{DE832D92-7FCE-0001-EC74-8FA32043EA1B}"/>
              </a:ext>
            </a:extLst>
          </p:cNvPr>
          <p:cNvSpPr txBox="1"/>
          <p:nvPr/>
        </p:nvSpPr>
        <p:spPr>
          <a:xfrm>
            <a:off x="1759923" y="6094049"/>
            <a:ext cx="4849107" cy="338554"/>
          </a:xfrm>
          <a:prstGeom prst="rect">
            <a:avLst/>
          </a:prstGeom>
          <a:solidFill>
            <a:srgbClr val="FFFFCC">
              <a:alpha val="50196"/>
            </a:srgbClr>
          </a:solidFill>
        </p:spPr>
        <p:txBody>
          <a:bodyPr wrap="square" rtlCol="0">
            <a:spAutoFit/>
          </a:bodyPr>
          <a:lstStyle/>
          <a:p>
            <a:r>
              <a:rPr kumimoji="1" lang="ja-JP" altLang="en-US" sz="1600" dirty="0"/>
              <a:t>②</a:t>
            </a:r>
            <a:r>
              <a:rPr lang="ja-JP" altLang="en-US" sz="1600" dirty="0"/>
              <a:t>下にスクロールし</a:t>
            </a:r>
            <a:r>
              <a:rPr lang="en-US" altLang="ja-JP" sz="1600" dirty="0"/>
              <a:t>”SEE ALL PROJECTS”</a:t>
            </a:r>
            <a:r>
              <a:rPr lang="ja-JP" altLang="en-US" sz="1600" dirty="0"/>
              <a:t>をクリック</a:t>
            </a:r>
            <a:endParaRPr lang="en-US" altLang="ja-JP" sz="1600" dirty="0"/>
          </a:p>
        </p:txBody>
      </p:sp>
      <p:cxnSp>
        <p:nvCxnSpPr>
          <p:cNvPr id="10" name="直線コネクタ 9">
            <a:extLst>
              <a:ext uri="{FF2B5EF4-FFF2-40B4-BE49-F238E27FC236}">
                <a16:creationId xmlns:a16="http://schemas.microsoft.com/office/drawing/2014/main" id="{B2B0F9DC-D8E7-470D-8F08-B2790FC37F0B}"/>
              </a:ext>
            </a:extLst>
          </p:cNvPr>
          <p:cNvCxnSpPr>
            <a:cxnSpLocks/>
          </p:cNvCxnSpPr>
          <p:nvPr/>
        </p:nvCxnSpPr>
        <p:spPr>
          <a:xfrm flipV="1">
            <a:off x="3848304" y="5578295"/>
            <a:ext cx="0" cy="589017"/>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D2B2E97-3AC0-62D6-5F6F-10E1426691E3}"/>
              </a:ext>
            </a:extLst>
          </p:cNvPr>
          <p:cNvSpPr txBox="1"/>
          <p:nvPr/>
        </p:nvSpPr>
        <p:spPr>
          <a:xfrm>
            <a:off x="4943691" y="2567351"/>
            <a:ext cx="4969574" cy="338554"/>
          </a:xfrm>
          <a:prstGeom prst="rect">
            <a:avLst/>
          </a:prstGeom>
          <a:solidFill>
            <a:srgbClr val="FFFFCC">
              <a:alpha val="50196"/>
            </a:srgbClr>
          </a:solidFill>
        </p:spPr>
        <p:txBody>
          <a:bodyPr wrap="square" rtlCol="0">
            <a:spAutoFit/>
          </a:bodyPr>
          <a:lstStyle/>
          <a:p>
            <a:r>
              <a:rPr kumimoji="1" lang="ja-JP" altLang="en-US" sz="1600" dirty="0"/>
              <a:t>③</a:t>
            </a:r>
            <a:r>
              <a:rPr kumimoji="1" lang="en-US" altLang="ja-JP" sz="1600" dirty="0"/>
              <a:t>”Open Source &amp; Compliance Best Practices”</a:t>
            </a:r>
            <a:r>
              <a:rPr kumimoji="1" lang="ja-JP" altLang="en-US" sz="1600" dirty="0"/>
              <a:t>を選択</a:t>
            </a:r>
            <a:endParaRPr kumimoji="1" lang="en-US" altLang="ja-JP" sz="1600" dirty="0"/>
          </a:p>
        </p:txBody>
      </p:sp>
      <p:sp>
        <p:nvSpPr>
          <p:cNvPr id="9" name="角丸四角形 9">
            <a:extLst>
              <a:ext uri="{FF2B5EF4-FFF2-40B4-BE49-F238E27FC236}">
                <a16:creationId xmlns:a16="http://schemas.microsoft.com/office/drawing/2014/main" id="{D9588158-046A-45D6-9595-0B251C8F8C2C}"/>
              </a:ext>
            </a:extLst>
          </p:cNvPr>
          <p:cNvSpPr/>
          <p:nvPr/>
        </p:nvSpPr>
        <p:spPr>
          <a:xfrm>
            <a:off x="10570063" y="5578295"/>
            <a:ext cx="525285" cy="515754"/>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33" name="正方形/長方形 32">
            <a:extLst>
              <a:ext uri="{FF2B5EF4-FFF2-40B4-BE49-F238E27FC236}">
                <a16:creationId xmlns:a16="http://schemas.microsoft.com/office/drawing/2014/main" id="{D50BB46B-DEA0-C5DF-D413-7854B205BC4E}"/>
              </a:ext>
            </a:extLst>
          </p:cNvPr>
          <p:cNvSpPr/>
          <p:nvPr/>
        </p:nvSpPr>
        <p:spPr>
          <a:xfrm>
            <a:off x="1331339" y="2693151"/>
            <a:ext cx="3185424" cy="338554"/>
          </a:xfrm>
          <a:prstGeom prst="rect">
            <a:avLst/>
          </a:prstGeom>
        </p:spPr>
        <p:txBody>
          <a:bodyPr wrap="none">
            <a:spAutoFit/>
          </a:bodyPr>
          <a:lstStyle/>
          <a:p>
            <a:r>
              <a:rPr lang="en-US" altLang="ja-JP" sz="1600" dirty="0">
                <a:latin typeface="Segoe UI" panose="020B0502040204020203" pitchFamily="34" charset="0"/>
                <a:cs typeface="Segoe UI" panose="020B0502040204020203" pitchFamily="34" charset="0"/>
                <a:hlinkClick r:id="rId6"/>
              </a:rPr>
              <a:t>https://www.linuxfoundation.org/</a:t>
            </a:r>
            <a:endParaRPr lang="ja-JP" altLang="en-US" sz="1600" dirty="0">
              <a:latin typeface="Segoe UI" panose="020B0502040204020203" pitchFamily="34" charset="0"/>
              <a:cs typeface="Segoe UI" panose="020B0502040204020203" pitchFamily="34" charset="0"/>
            </a:endParaRPr>
          </a:p>
        </p:txBody>
      </p:sp>
      <p:cxnSp>
        <p:nvCxnSpPr>
          <p:cNvPr id="34" name="直線コネクタ 33">
            <a:extLst>
              <a:ext uri="{FF2B5EF4-FFF2-40B4-BE49-F238E27FC236}">
                <a16:creationId xmlns:a16="http://schemas.microsoft.com/office/drawing/2014/main" id="{C31342E9-C43B-9326-B17A-97996C9D4B24}"/>
              </a:ext>
            </a:extLst>
          </p:cNvPr>
          <p:cNvCxnSpPr>
            <a:cxnSpLocks/>
          </p:cNvCxnSpPr>
          <p:nvPr/>
        </p:nvCxnSpPr>
        <p:spPr>
          <a:xfrm flipH="1">
            <a:off x="7164371" y="2862428"/>
            <a:ext cx="1640264" cy="1046841"/>
          </a:xfrm>
          <a:prstGeom prst="line">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9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p:txBody>
          <a:bodyPr/>
          <a:lstStyle/>
          <a:p>
            <a:r>
              <a:rPr kumimoji="1" lang="ja-JP" altLang="en-US" b="1" dirty="0">
                <a:latin typeface="+mn-lt"/>
                <a:ea typeface="+mj-ea"/>
              </a:rPr>
              <a:t>さまざまな</a:t>
            </a:r>
            <a:r>
              <a:rPr kumimoji="1" lang="en-US" altLang="ja-JP" b="1" dirty="0">
                <a:latin typeface="+mn-lt"/>
                <a:ea typeface="+mj-ea"/>
              </a:rPr>
              <a:t>LF</a:t>
            </a:r>
            <a:r>
              <a:rPr kumimoji="1" lang="ja-JP" altLang="en-US" b="1" dirty="0">
                <a:latin typeface="+mj-ea"/>
                <a:ea typeface="+mj-ea"/>
              </a:rPr>
              <a:t>プロジェクト</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7" name="図 6">
            <a:extLst>
              <a:ext uri="{FF2B5EF4-FFF2-40B4-BE49-F238E27FC236}">
                <a16:creationId xmlns:a16="http://schemas.microsoft.com/office/drawing/2014/main" id="{832C92E6-6046-4999-91A9-6F1CE5E73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3891" y="2049575"/>
            <a:ext cx="6064218" cy="3493158"/>
          </a:xfrm>
          <a:prstGeom prst="rect">
            <a:avLst/>
          </a:prstGeom>
          <a:ln w="28575">
            <a:solidFill>
              <a:srgbClr val="0070C0"/>
            </a:solidFill>
          </a:ln>
        </p:spPr>
      </p:pic>
      <p:sp>
        <p:nvSpPr>
          <p:cNvPr id="9" name="正方形/長方形 8">
            <a:extLst>
              <a:ext uri="{FF2B5EF4-FFF2-40B4-BE49-F238E27FC236}">
                <a16:creationId xmlns:a16="http://schemas.microsoft.com/office/drawing/2014/main" id="{C6E1BA34-5DC7-4DB9-B295-C5D8DFB0EAAC}"/>
              </a:ext>
            </a:extLst>
          </p:cNvPr>
          <p:cNvSpPr/>
          <p:nvPr/>
        </p:nvSpPr>
        <p:spPr>
          <a:xfrm>
            <a:off x="4620242" y="1315267"/>
            <a:ext cx="2860058" cy="64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ソースコード</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(Code)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0" name="正方形/長方形 9">
            <a:extLst>
              <a:ext uri="{FF2B5EF4-FFF2-40B4-BE49-F238E27FC236}">
                <a16:creationId xmlns:a16="http://schemas.microsoft.com/office/drawing/2014/main" id="{5607C6A2-6BF6-4CEE-94E4-8BEF52BA39A6}"/>
              </a:ext>
            </a:extLst>
          </p:cNvPr>
          <p:cNvSpPr/>
          <p:nvPr/>
        </p:nvSpPr>
        <p:spPr>
          <a:xfrm>
            <a:off x="4861965" y="5639336"/>
            <a:ext cx="2468070" cy="68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仕様 </a:t>
            </a:r>
            <a:r>
              <a:rPr lang="en-US" altLang="ja-JP" sz="2000" b="1" u="sng" dirty="0">
                <a:solidFill>
                  <a:srgbClr val="484848"/>
                </a:solidFill>
                <a:latin typeface="Segoe UI" panose="020B0502040204020203" pitchFamily="34" charset="0"/>
                <a:cs typeface="Segoe UI" panose="020B0502040204020203" pitchFamily="34" charset="0"/>
              </a:rPr>
              <a:t>(Specification)</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1" name="正方形/長方形 10">
            <a:extLst>
              <a:ext uri="{FF2B5EF4-FFF2-40B4-BE49-F238E27FC236}">
                <a16:creationId xmlns:a16="http://schemas.microsoft.com/office/drawing/2014/main" id="{E6454BBF-E63C-43E8-8514-EFF7BE9E365F}"/>
              </a:ext>
            </a:extLst>
          </p:cNvPr>
          <p:cNvSpPr/>
          <p:nvPr/>
        </p:nvSpPr>
        <p:spPr>
          <a:xfrm>
            <a:off x="959922" y="3609561"/>
            <a:ext cx="1808611"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単体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(Single)</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2" name="正方形/長方形 11">
            <a:extLst>
              <a:ext uri="{FF2B5EF4-FFF2-40B4-BE49-F238E27FC236}">
                <a16:creationId xmlns:a16="http://schemas.microsoft.com/office/drawing/2014/main" id="{101BB736-1607-44F9-84A9-925A523F53BA}"/>
              </a:ext>
            </a:extLst>
          </p:cNvPr>
          <p:cNvSpPr/>
          <p:nvPr/>
        </p:nvSpPr>
        <p:spPr>
          <a:xfrm>
            <a:off x="9225910" y="3609561"/>
            <a:ext cx="2468070" cy="645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u="sng" dirty="0">
                <a:solidFill>
                  <a:srgbClr val="484848"/>
                </a:solidFill>
                <a:latin typeface="Segoe UI" panose="020B0502040204020203" pitchFamily="34" charset="0"/>
                <a:cs typeface="Segoe UI" panose="020B0502040204020203" pitchFamily="34" charset="0"/>
              </a:rPr>
              <a:t>集合 </a:t>
            </a:r>
            <a:endParaRPr lang="en-US" altLang="ja-JP" sz="2000" b="1" u="sng" dirty="0">
              <a:solidFill>
                <a:srgbClr val="484848"/>
              </a:solidFill>
              <a:latin typeface="Segoe UI" panose="020B0502040204020203" pitchFamily="34" charset="0"/>
              <a:cs typeface="Segoe UI" panose="020B0502040204020203" pitchFamily="34" charset="0"/>
            </a:endParaRPr>
          </a:p>
          <a:p>
            <a:pPr algn="ctr"/>
            <a:r>
              <a:rPr lang="en-US" altLang="ja-JP" sz="2000" b="1" u="sng" dirty="0">
                <a:solidFill>
                  <a:srgbClr val="484848"/>
                </a:solidFill>
                <a:latin typeface="Segoe UI" panose="020B0502040204020203" pitchFamily="34" charset="0"/>
                <a:cs typeface="Segoe UI" panose="020B0502040204020203" pitchFamily="34" charset="0"/>
              </a:rPr>
              <a:t>(Umbrella)</a:t>
            </a:r>
            <a:endParaRPr kumimoji="1" lang="ja-JP" altLang="en-US" sz="2000" b="1" u="sng" dirty="0">
              <a:solidFill>
                <a:srgbClr val="484848"/>
              </a:solidFill>
              <a:latin typeface="Segoe UI" panose="020B0502040204020203" pitchFamily="34" charset="0"/>
              <a:cs typeface="Segoe UI" panose="020B0502040204020203" pitchFamily="34" charset="0"/>
            </a:endParaRPr>
          </a:p>
        </p:txBody>
      </p:sp>
      <p:sp>
        <p:nvSpPr>
          <p:cNvPr id="13" name="角丸四角形 9">
            <a:extLst>
              <a:ext uri="{FF2B5EF4-FFF2-40B4-BE49-F238E27FC236}">
                <a16:creationId xmlns:a16="http://schemas.microsoft.com/office/drawing/2014/main" id="{7409F346-B2DE-46DA-A010-114F4BA6D61A}"/>
              </a:ext>
            </a:extLst>
          </p:cNvPr>
          <p:cNvSpPr/>
          <p:nvPr/>
        </p:nvSpPr>
        <p:spPr>
          <a:xfrm>
            <a:off x="3063891" y="4988619"/>
            <a:ext cx="2028809" cy="409908"/>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Light" panose="020B0502040204020203" pitchFamily="34" charset="0"/>
              <a:cs typeface="Segoe UI Light" panose="020B0502040204020203" pitchFamily="34" charset="0"/>
            </a:endParaRPr>
          </a:p>
        </p:txBody>
      </p:sp>
      <p:sp>
        <p:nvSpPr>
          <p:cNvPr id="8" name="スライド番号プレースホルダー 7">
            <a:extLst>
              <a:ext uri="{FF2B5EF4-FFF2-40B4-BE49-F238E27FC236}">
                <a16:creationId xmlns:a16="http://schemas.microsoft.com/office/drawing/2014/main" id="{BAC578C6-A29D-33C7-24E0-C8D61E8BB782}"/>
              </a:ext>
            </a:extLst>
          </p:cNvPr>
          <p:cNvSpPr>
            <a:spLocks noGrp="1"/>
          </p:cNvSpPr>
          <p:nvPr>
            <p:ph type="sldNum" sz="quarter" idx="4"/>
          </p:nvPr>
        </p:nvSpPr>
        <p:spPr/>
        <p:txBody>
          <a:bodyPr/>
          <a:lstStyle/>
          <a:p>
            <a:fld id="{9E677C9D-2908-4B51-B245-D0108F3FAF17}" type="slidenum">
              <a:rPr lang="ja-JP" altLang="en-US" smtClean="0"/>
              <a:pPr/>
              <a:t>5</a:t>
            </a:fld>
            <a:endParaRPr lang="ja-JP" altLang="en-US" dirty="0"/>
          </a:p>
        </p:txBody>
      </p:sp>
    </p:spTree>
    <p:extLst>
      <p:ext uri="{BB962C8B-B14F-4D97-AF65-F5344CB8AC3E}">
        <p14:creationId xmlns:p14="http://schemas.microsoft.com/office/powerpoint/2010/main" val="2099533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9A7CA44F-11C6-4084-A1AE-A82F1996A979}"/>
              </a:ext>
            </a:extLst>
          </p:cNvPr>
          <p:cNvSpPr/>
          <p:nvPr/>
        </p:nvSpPr>
        <p:spPr bwMode="gray">
          <a:xfrm>
            <a:off x="890271" y="1290371"/>
            <a:ext cx="6840000" cy="528869"/>
          </a:xfrm>
          <a:prstGeom prst="rect">
            <a:avLst/>
          </a:prstGeom>
          <a:solidFill>
            <a:srgbClr val="C7F1C7"/>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16" name="正方形/長方形 15">
            <a:extLst>
              <a:ext uri="{FF2B5EF4-FFF2-40B4-BE49-F238E27FC236}">
                <a16:creationId xmlns:a16="http://schemas.microsoft.com/office/drawing/2014/main" id="{D6D37253-E984-4AB5-9D57-319B2612CC41}"/>
              </a:ext>
            </a:extLst>
          </p:cNvPr>
          <p:cNvSpPr/>
          <p:nvPr/>
        </p:nvSpPr>
        <p:spPr bwMode="gray">
          <a:xfrm>
            <a:off x="4387848" y="4451892"/>
            <a:ext cx="6840000" cy="528869"/>
          </a:xfrm>
          <a:prstGeom prst="rect">
            <a:avLst/>
          </a:prstGeom>
          <a:solidFill>
            <a:srgbClr val="FFCC99"/>
          </a:solidFill>
          <a:ln w="9525" cap="flat" cmpd="sng" algn="ctr">
            <a:solidFill>
              <a:srgbClr val="B1B1A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1" y="531580"/>
            <a:ext cx="10996928" cy="645269"/>
          </a:xfrm>
        </p:spPr>
        <p:txBody>
          <a:bodyPr/>
          <a:lstStyle/>
          <a:p>
            <a:r>
              <a:rPr kumimoji="1" lang="ja-JP" altLang="en-US" b="1" dirty="0">
                <a:latin typeface="+mj-lt"/>
                <a:ea typeface="游ゴシック" panose="020B0400000000000000" pitchFamily="50" charset="-128"/>
              </a:rPr>
              <a:t>オープンソースライセンス</a:t>
            </a:r>
            <a:r>
              <a:rPr kumimoji="1" lang="ja-JP" altLang="en-US" b="1" dirty="0">
                <a:solidFill>
                  <a:srgbClr val="C7F1C7"/>
                </a:solidFill>
                <a:latin typeface="+mj-lt"/>
                <a:ea typeface="游ゴシック" panose="020B0400000000000000" pitchFamily="50" charset="-128"/>
              </a:rPr>
              <a:t>■</a:t>
            </a:r>
            <a:r>
              <a:rPr kumimoji="1" lang="ja-JP" altLang="en-US" b="1" dirty="0">
                <a:latin typeface="+mj-lt"/>
                <a:ea typeface="游ゴシック" panose="020B0400000000000000" pitchFamily="50" charset="-128"/>
              </a:rPr>
              <a:t>とコンプライアンス</a:t>
            </a:r>
            <a:r>
              <a:rPr kumimoji="1" lang="ja-JP" altLang="en-US" b="1" dirty="0">
                <a:solidFill>
                  <a:srgbClr val="FFCC99"/>
                </a:solidFill>
                <a:latin typeface="+mj-lt"/>
                <a:ea typeface="游ゴシック" panose="020B0400000000000000" pitchFamily="50" charset="-128"/>
              </a:rPr>
              <a:t>■</a:t>
            </a:r>
            <a:endParaRPr kumimoji="1" lang="ja-JP" altLang="en-US" b="1" dirty="0">
              <a:solidFill>
                <a:srgbClr val="FFCC99"/>
              </a:solidFill>
              <a:latin typeface="+mj-ea"/>
              <a:ea typeface="+mj-ea"/>
            </a:endParaRP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247142" y="1404670"/>
            <a:ext cx="6996430" cy="2933699"/>
          </a:xfrm>
        </p:spPr>
        <p:txBody>
          <a:bodyPr/>
          <a:lstStyle/>
          <a:p>
            <a:r>
              <a:rPr lang="ja-JP" altLang="en-US" sz="2400" b="1" dirty="0">
                <a:latin typeface="+mn-ea"/>
                <a:ea typeface="+mn-ea"/>
              </a:rPr>
              <a:t>ライセンスに基づくソースコードの公開</a:t>
            </a:r>
            <a:endParaRPr kumimoji="1" lang="ja-JP" altLang="en-US" sz="2134" b="1" dirty="0">
              <a:latin typeface="+mn-ea"/>
              <a:ea typeface="+mn-ea"/>
            </a:endParaRPr>
          </a:p>
          <a:p>
            <a:pPr lvl="1"/>
            <a:r>
              <a:rPr kumimoji="1" lang="ja-JP" altLang="en-US" sz="2134" b="1" dirty="0">
                <a:latin typeface="+mn-ea"/>
                <a:ea typeface="+mn-ea"/>
              </a:rPr>
              <a:t>配布および修正などの利用</a:t>
            </a:r>
            <a:r>
              <a:rPr lang="ja-JP" altLang="en-US" sz="2134" b="1" dirty="0">
                <a:latin typeface="+mn-ea"/>
                <a:ea typeface="+mn-ea"/>
              </a:rPr>
              <a:t>は</a:t>
            </a:r>
            <a:r>
              <a:rPr kumimoji="1" lang="ja-JP" altLang="en-US" sz="2134" b="1" dirty="0">
                <a:latin typeface="+mn-ea"/>
                <a:ea typeface="+mn-ea"/>
              </a:rPr>
              <a:t>自由、だが；</a:t>
            </a:r>
          </a:p>
          <a:p>
            <a:pPr lvl="1"/>
            <a:r>
              <a:rPr kumimoji="1" lang="ja-JP" altLang="en-US" sz="2134" b="1" dirty="0">
                <a:latin typeface="+mn-ea"/>
                <a:ea typeface="+mn-ea"/>
              </a:rPr>
              <a:t>著作権者が提示する「条件」を遵守</a:t>
            </a:r>
          </a:p>
          <a:p>
            <a:pPr lvl="2"/>
            <a:r>
              <a:rPr lang="ja-JP" altLang="en-US" sz="1867" b="1" dirty="0">
                <a:latin typeface="+mn-ea"/>
                <a:ea typeface="+mn-ea"/>
              </a:rPr>
              <a:t>例１：</a:t>
            </a:r>
            <a:r>
              <a:rPr kumimoji="1" lang="ja-JP" altLang="en-US" sz="1867" b="1" dirty="0">
                <a:latin typeface="+mn-ea"/>
                <a:ea typeface="+mn-ea"/>
              </a:rPr>
              <a:t>著作権者などの明示</a:t>
            </a:r>
            <a:endParaRPr kumimoji="1" lang="en-US" altLang="ja-JP" sz="1867" b="1" dirty="0">
              <a:latin typeface="+mn-ea"/>
              <a:ea typeface="+mn-ea"/>
            </a:endParaRPr>
          </a:p>
          <a:p>
            <a:pPr lvl="2"/>
            <a:r>
              <a:rPr lang="ja-JP" altLang="en-US" sz="1867" b="1" dirty="0">
                <a:latin typeface="+mn-ea"/>
                <a:ea typeface="+mn-ea"/>
              </a:rPr>
              <a:t>例２：</a:t>
            </a:r>
            <a:r>
              <a:rPr kumimoji="1" lang="ja-JP" altLang="en-US" sz="1867" b="1" dirty="0">
                <a:latin typeface="+mn-ea"/>
                <a:ea typeface="+mn-ea"/>
              </a:rPr>
              <a:t>ライセンス文書の添付</a:t>
            </a:r>
            <a:endParaRPr kumimoji="1" lang="en-US" altLang="ja-JP" sz="1867" b="1" dirty="0">
              <a:latin typeface="+mn-ea"/>
              <a:ea typeface="+mn-ea"/>
            </a:endParaRPr>
          </a:p>
          <a:p>
            <a:pPr lvl="2"/>
            <a:r>
              <a:rPr lang="ja-JP" altLang="en-US" sz="1867" b="1" dirty="0">
                <a:latin typeface="+mn-ea"/>
                <a:ea typeface="+mn-ea"/>
              </a:rPr>
              <a:t>例３：</a:t>
            </a:r>
            <a:r>
              <a:rPr kumimoji="1" lang="ja-JP" altLang="en-US" sz="1867" b="1" dirty="0">
                <a:latin typeface="+mn-ea"/>
                <a:ea typeface="+mn-ea"/>
              </a:rPr>
              <a:t>派生物を含めたソースコード</a:t>
            </a:r>
            <a:r>
              <a:rPr lang="ja-JP" altLang="en-US" sz="1867" b="1" dirty="0">
                <a:latin typeface="+mn-ea"/>
                <a:ea typeface="+mn-ea"/>
              </a:rPr>
              <a:t>の</a:t>
            </a:r>
            <a:r>
              <a:rPr kumimoji="1" lang="ja-JP" altLang="en-US" sz="1867" b="1" dirty="0">
                <a:latin typeface="+mn-ea"/>
                <a:ea typeface="+mn-ea"/>
              </a:rPr>
              <a:t>公開</a:t>
            </a:r>
            <a:endParaRPr kumimoji="1" lang="en-US" altLang="ja-JP" sz="1867" b="1" dirty="0">
              <a:latin typeface="+mn-ea"/>
              <a:ea typeface="+mn-ea"/>
            </a:endParaRPr>
          </a:p>
          <a:p>
            <a:pPr lvl="2"/>
            <a:r>
              <a:rPr kumimoji="1" lang="ja-JP" altLang="en-US" sz="1867" b="1" dirty="0">
                <a:latin typeface="+mn-ea"/>
                <a:ea typeface="+mn-ea"/>
              </a:rPr>
              <a:t>例４：無償、免責無保証、権利者との個別契約不要</a:t>
            </a:r>
            <a:endParaRPr kumimoji="1" lang="ja-JP" altLang="en-US" sz="2400" b="1" dirty="0">
              <a:latin typeface="+mn-ea"/>
              <a:ea typeface="+mn-ea"/>
            </a:endParaRP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14" name="テキスト プレースホルダー 2">
            <a:extLst>
              <a:ext uri="{FF2B5EF4-FFF2-40B4-BE49-F238E27FC236}">
                <a16:creationId xmlns:a16="http://schemas.microsoft.com/office/drawing/2014/main" id="{A08F8D4B-E8F1-438C-A17D-F7BB8BD9BC1D}"/>
              </a:ext>
            </a:extLst>
          </p:cNvPr>
          <p:cNvSpPr txBox="1">
            <a:spLocks/>
          </p:cNvSpPr>
          <p:nvPr/>
        </p:nvSpPr>
        <p:spPr bwMode="gray">
          <a:xfrm>
            <a:off x="4800598" y="4549777"/>
            <a:ext cx="7086601" cy="17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r>
              <a:rPr lang="ja-JP" altLang="en-US" sz="2400" b="1" kern="0" dirty="0">
                <a:latin typeface="+mn-ea"/>
                <a:ea typeface="+mn-ea"/>
              </a:rPr>
              <a:t>ライセンスにあった使い方をしているか</a:t>
            </a:r>
          </a:p>
          <a:p>
            <a:pPr lvl="1"/>
            <a:r>
              <a:rPr lang="ja-JP" altLang="en-US" sz="2134" b="1" kern="0" dirty="0">
                <a:latin typeface="+mn-ea"/>
                <a:ea typeface="+mn-ea"/>
              </a:rPr>
              <a:t>製品やサービスなどのパッケージの「部品」として入っているものを把握できているか</a:t>
            </a:r>
          </a:p>
          <a:p>
            <a:pPr lvl="1"/>
            <a:r>
              <a:rPr lang="ja-JP" altLang="en-US" sz="2134" b="1" kern="0" dirty="0">
                <a:latin typeface="+mn-ea"/>
                <a:ea typeface="+mn-ea"/>
              </a:rPr>
              <a:t>開発コミュニティの修正や改良による「変更」の</a:t>
            </a:r>
            <a:br>
              <a:rPr lang="en-US" altLang="ja-JP" sz="2134" b="1" kern="0" dirty="0">
                <a:latin typeface="+mn-ea"/>
                <a:ea typeface="+mn-ea"/>
              </a:rPr>
            </a:br>
            <a:r>
              <a:rPr lang="ja-JP" altLang="en-US" sz="2134" b="1" kern="0" dirty="0">
                <a:latin typeface="+mn-ea"/>
                <a:ea typeface="+mn-ea"/>
              </a:rPr>
              <a:t>内容を把握できているか</a:t>
            </a:r>
          </a:p>
        </p:txBody>
      </p:sp>
      <p:sp>
        <p:nvSpPr>
          <p:cNvPr id="8" name="スライド番号プレースホルダー 7">
            <a:extLst>
              <a:ext uri="{FF2B5EF4-FFF2-40B4-BE49-F238E27FC236}">
                <a16:creationId xmlns:a16="http://schemas.microsoft.com/office/drawing/2014/main" id="{17429C03-C1CF-0333-2BBB-A37F9353E370}"/>
              </a:ext>
            </a:extLst>
          </p:cNvPr>
          <p:cNvSpPr>
            <a:spLocks noGrp="1"/>
          </p:cNvSpPr>
          <p:nvPr>
            <p:ph type="sldNum" sz="quarter" idx="4"/>
          </p:nvPr>
        </p:nvSpPr>
        <p:spPr/>
        <p:txBody>
          <a:bodyPr/>
          <a:lstStyle/>
          <a:p>
            <a:fld id="{9E677C9D-2908-4B51-B245-D0108F3FAF17}" type="slidenum">
              <a:rPr lang="ja-JP" altLang="en-US" smtClean="0"/>
              <a:pPr/>
              <a:t>6</a:t>
            </a:fld>
            <a:endParaRPr lang="ja-JP" altLang="en-US" dirty="0"/>
          </a:p>
        </p:txBody>
      </p:sp>
    </p:spTree>
    <p:extLst>
      <p:ext uri="{BB962C8B-B14F-4D97-AF65-F5344CB8AC3E}">
        <p14:creationId xmlns:p14="http://schemas.microsoft.com/office/powerpoint/2010/main" val="145270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下 20">
            <a:extLst>
              <a:ext uri="{FF2B5EF4-FFF2-40B4-BE49-F238E27FC236}">
                <a16:creationId xmlns:a16="http://schemas.microsoft.com/office/drawing/2014/main" id="{D3805074-55A2-4156-B308-BD866809514F}"/>
              </a:ext>
            </a:extLst>
          </p:cNvPr>
          <p:cNvSpPr/>
          <p:nvPr/>
        </p:nvSpPr>
        <p:spPr bwMode="gray">
          <a:xfrm>
            <a:off x="7795260" y="1771650"/>
            <a:ext cx="3994632" cy="3966210"/>
          </a:xfrm>
          <a:prstGeom prst="downArrow">
            <a:avLst>
              <a:gd name="adj1" fmla="val 100000"/>
              <a:gd name="adj2" fmla="val 11443"/>
            </a:avLst>
          </a:prstGeom>
          <a:solidFill>
            <a:schemeClr val="bg1"/>
          </a:solidFill>
          <a:ln w="304800" cap="flat" cmpd="sng" algn="ctr">
            <a:solidFill>
              <a:srgbClr val="CC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ln>
            <a:noFill/>
          </a:ln>
        </p:spPr>
        <p:txBody>
          <a:bodyPr/>
          <a:lstStyle/>
          <a:p>
            <a:r>
              <a:rPr kumimoji="1" lang="en-US" altLang="ja-JP" b="1" dirty="0">
                <a:latin typeface="+mj-lt"/>
                <a:ea typeface="+mj-ea"/>
              </a:rPr>
              <a:t>OSS</a:t>
            </a:r>
            <a:r>
              <a:rPr kumimoji="1" lang="ja-JP" altLang="en-US" b="1" dirty="0">
                <a:latin typeface="+mj-ea"/>
                <a:ea typeface="+mj-ea"/>
              </a:rPr>
              <a:t>ライセンスに伴うリスク</a:t>
            </a:r>
          </a:p>
        </p:txBody>
      </p:sp>
      <p:grpSp>
        <p:nvGrpSpPr>
          <p:cNvPr id="14" name="グループ化 13">
            <a:extLst>
              <a:ext uri="{FF2B5EF4-FFF2-40B4-BE49-F238E27FC236}">
                <a16:creationId xmlns:a16="http://schemas.microsoft.com/office/drawing/2014/main" id="{081B3201-DDB6-4B5F-85AC-B2BE58EA4521}"/>
              </a:ext>
            </a:extLst>
          </p:cNvPr>
          <p:cNvGrpSpPr/>
          <p:nvPr/>
        </p:nvGrpSpPr>
        <p:grpSpPr>
          <a:xfrm>
            <a:off x="797543" y="1652480"/>
            <a:ext cx="6327157" cy="4239196"/>
            <a:chOff x="4832169" y="1038088"/>
            <a:chExt cx="6099445" cy="4086627"/>
          </a:xfrm>
        </p:grpSpPr>
        <p:pic>
          <p:nvPicPr>
            <p:cNvPr id="15" name="図 14">
              <a:extLst>
                <a:ext uri="{FF2B5EF4-FFF2-40B4-BE49-F238E27FC236}">
                  <a16:creationId xmlns:a16="http://schemas.microsoft.com/office/drawing/2014/main" id="{341DF5E4-5A39-4BCD-AE6E-6E0F67D2CF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2169" y="1038088"/>
              <a:ext cx="6099445" cy="4086627"/>
            </a:xfrm>
            <a:prstGeom prst="rect">
              <a:avLst/>
            </a:prstGeom>
            <a:ln w="28575">
              <a:solidFill>
                <a:srgbClr val="0070C0"/>
              </a:solidFill>
            </a:ln>
          </p:spPr>
        </p:pic>
        <p:sp>
          <p:nvSpPr>
            <p:cNvPr id="17" name="爆発: 8 pt 16">
              <a:extLst>
                <a:ext uri="{FF2B5EF4-FFF2-40B4-BE49-F238E27FC236}">
                  <a16:creationId xmlns:a16="http://schemas.microsoft.com/office/drawing/2014/main" id="{3E08AF1B-1A7E-45BD-80C9-6AF472D16807}"/>
                </a:ext>
              </a:extLst>
            </p:cNvPr>
            <p:cNvSpPr/>
            <p:nvPr/>
          </p:nvSpPr>
          <p:spPr>
            <a:xfrm>
              <a:off x="9107144" y="4146886"/>
              <a:ext cx="537882" cy="324391"/>
            </a:xfrm>
            <a:prstGeom prst="irregularSeal1">
              <a:avLst/>
            </a:prstGeom>
            <a:solidFill>
              <a:srgbClr val="C90C1F"/>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
        <p:nvSpPr>
          <p:cNvPr id="3" name="テキスト プレースホルダー 2">
            <a:extLst>
              <a:ext uri="{FF2B5EF4-FFF2-40B4-BE49-F238E27FC236}">
                <a16:creationId xmlns:a16="http://schemas.microsoft.com/office/drawing/2014/main" id="{689A7A66-55F1-4EC6-93A3-474C6BEBD95E}"/>
              </a:ext>
            </a:extLst>
          </p:cNvPr>
          <p:cNvSpPr>
            <a:spLocks noGrp="1"/>
          </p:cNvSpPr>
          <p:nvPr>
            <p:ph type="body" sz="quarter" idx="12"/>
          </p:nvPr>
        </p:nvSpPr>
        <p:spPr>
          <a:xfrm>
            <a:off x="7628999" y="3124378"/>
            <a:ext cx="4327154" cy="1295400"/>
          </a:xfrm>
        </p:spPr>
        <p:txBody>
          <a:bodyPr/>
          <a:lstStyle/>
          <a:p>
            <a:pPr marL="0" indent="0" algn="ctr">
              <a:buNone/>
            </a:pPr>
            <a:r>
              <a:rPr lang="ja-JP" altLang="en-US" sz="2000" b="1" dirty="0">
                <a:latin typeface="+mn-ea"/>
                <a:ea typeface="+mn-ea"/>
              </a:rPr>
              <a:t>オープンソースが流通する</a:t>
            </a:r>
            <a:endParaRPr lang="en-US" altLang="ja-JP" sz="2000" b="1" dirty="0">
              <a:latin typeface="+mn-ea"/>
              <a:ea typeface="+mn-ea"/>
            </a:endParaRPr>
          </a:p>
          <a:p>
            <a:pPr marL="0" indent="0" algn="ctr">
              <a:buNone/>
            </a:pPr>
            <a:r>
              <a:rPr lang="ja-JP" altLang="en-US" sz="2000" b="1" dirty="0">
                <a:latin typeface="+mn-ea"/>
                <a:ea typeface="+mn-ea"/>
              </a:rPr>
              <a:t>ソフトウェアサプライチェーン</a:t>
            </a:r>
            <a:endParaRPr lang="en-US" altLang="ja-JP" sz="2000" b="1" dirty="0">
              <a:latin typeface="+mn-ea"/>
              <a:ea typeface="+mn-ea"/>
            </a:endParaRPr>
          </a:p>
          <a:p>
            <a:pPr marL="0" indent="0" algn="ctr">
              <a:buNone/>
            </a:pPr>
            <a:r>
              <a:rPr lang="ja-JP" altLang="en-US" sz="2000" b="1" dirty="0">
                <a:latin typeface="+mn-ea"/>
                <a:ea typeface="+mn-ea"/>
              </a:rPr>
              <a:t>全過程で、リスク管理が必要</a:t>
            </a:r>
          </a:p>
        </p:txBody>
      </p:sp>
      <p:sp>
        <p:nvSpPr>
          <p:cNvPr id="5" name="フッター プレースホルダー 4">
            <a:extLst>
              <a:ext uri="{FF2B5EF4-FFF2-40B4-BE49-F238E27FC236}">
                <a16:creationId xmlns:a16="http://schemas.microsoft.com/office/drawing/2014/main" id="{B06E0CDA-02F6-4F41-BC21-B76079582F59}"/>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8" name="スライド番号プレースホルダー 7">
            <a:extLst>
              <a:ext uri="{FF2B5EF4-FFF2-40B4-BE49-F238E27FC236}">
                <a16:creationId xmlns:a16="http://schemas.microsoft.com/office/drawing/2014/main" id="{307464B9-341C-7253-AADA-6BCF251381BF}"/>
              </a:ext>
            </a:extLst>
          </p:cNvPr>
          <p:cNvSpPr>
            <a:spLocks noGrp="1"/>
          </p:cNvSpPr>
          <p:nvPr>
            <p:ph type="sldNum" sz="quarter" idx="4"/>
          </p:nvPr>
        </p:nvSpPr>
        <p:spPr/>
        <p:txBody>
          <a:bodyPr/>
          <a:lstStyle/>
          <a:p>
            <a:fld id="{9E677C9D-2908-4B51-B245-D0108F3FAF17}" type="slidenum">
              <a:rPr lang="ja-JP" altLang="en-US" smtClean="0"/>
              <a:pPr/>
              <a:t>7</a:t>
            </a:fld>
            <a:endParaRPr lang="ja-JP" altLang="en-US" dirty="0"/>
          </a:p>
        </p:txBody>
      </p:sp>
    </p:spTree>
    <p:extLst>
      <p:ext uri="{BB962C8B-B14F-4D97-AF65-F5344CB8AC3E}">
        <p14:creationId xmlns:p14="http://schemas.microsoft.com/office/powerpoint/2010/main" val="153102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01A7E612-A06C-4A30-8426-1B84D18B7737}"/>
              </a:ext>
            </a:extLst>
          </p:cNvPr>
          <p:cNvSpPr/>
          <p:nvPr/>
        </p:nvSpPr>
        <p:spPr bwMode="gray">
          <a:xfrm>
            <a:off x="1430767" y="3078230"/>
            <a:ext cx="9306444" cy="3260276"/>
          </a:xfrm>
          <a:prstGeom prst="rect">
            <a:avLst/>
          </a:prstGeom>
          <a:solidFill>
            <a:schemeClr val="bg1"/>
          </a:solidFill>
          <a:ln w="12700"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4" name="正方形/長方形 43">
            <a:extLst>
              <a:ext uri="{FF2B5EF4-FFF2-40B4-BE49-F238E27FC236}">
                <a16:creationId xmlns:a16="http://schemas.microsoft.com/office/drawing/2014/main" id="{138FBF25-56D0-4D80-A7FA-CA28CDFF3E19}"/>
              </a:ext>
            </a:extLst>
          </p:cNvPr>
          <p:cNvSpPr/>
          <p:nvPr/>
        </p:nvSpPr>
        <p:spPr bwMode="gray">
          <a:xfrm>
            <a:off x="890270" y="1312091"/>
            <a:ext cx="9975220" cy="1013165"/>
          </a:xfrm>
          <a:prstGeom prst="rect">
            <a:avLst/>
          </a:prstGeom>
          <a:solidFill>
            <a:schemeClr val="bg1"/>
          </a:solidFill>
          <a:ln w="76200" cap="flat" cmpd="sng" algn="ctr">
            <a:solidFill>
              <a:srgbClr val="8E8BC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ja-JP" altLang="en-US" b="1" dirty="0">
                <a:latin typeface="+mj-lt"/>
                <a:ea typeface="游ゴシック" panose="020B0400000000000000" pitchFamily="50" charset="-128"/>
              </a:rPr>
              <a:t>サプライチェーンにおける</a:t>
            </a:r>
            <a:r>
              <a:rPr kumimoji="1" lang="en-US" altLang="ja-JP" b="1" dirty="0">
                <a:latin typeface="+mj-lt"/>
                <a:ea typeface="游ゴシック" panose="020B0400000000000000" pitchFamily="50" charset="-128"/>
              </a:rPr>
              <a:t>OSS</a:t>
            </a:r>
            <a:r>
              <a:rPr kumimoji="1" lang="ja-JP" altLang="en-US" b="1" dirty="0">
                <a:latin typeface="+mj-lt"/>
                <a:ea typeface="游ゴシック" panose="020B0400000000000000" pitchFamily="50" charset="-128"/>
              </a:rPr>
              <a:t>のライセンスリスク</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1018552" y="1399889"/>
            <a:ext cx="9718658" cy="875504"/>
          </a:xfrm>
        </p:spPr>
        <p:txBody>
          <a:bodyPr/>
          <a:lstStyle/>
          <a:p>
            <a:r>
              <a:rPr kumimoji="1" lang="ja-JP" altLang="en-US" sz="2400" b="1" dirty="0">
                <a:latin typeface="+mn-ea"/>
                <a:ea typeface="+mn-ea"/>
              </a:rPr>
              <a:t>未確認の</a:t>
            </a:r>
            <a:r>
              <a:rPr kumimoji="1" lang="en-US" altLang="ja-JP" sz="2400" b="1" dirty="0">
                <a:latin typeface="+mn-ea"/>
                <a:ea typeface="+mn-ea"/>
              </a:rPr>
              <a:t>OSS</a:t>
            </a:r>
            <a:r>
              <a:rPr lang="ja-JP" altLang="en-US" sz="2400" b="1" dirty="0">
                <a:latin typeface="+mn-ea"/>
                <a:ea typeface="+mn-ea"/>
              </a:rPr>
              <a:t>が、</a:t>
            </a:r>
            <a:r>
              <a:rPr kumimoji="1" lang="ja-JP" altLang="en-US" sz="2400" b="1" dirty="0">
                <a:latin typeface="+mn-ea"/>
                <a:ea typeface="+mn-ea"/>
              </a:rPr>
              <a:t>未知のライセンス違反リスクにつながる可能性</a:t>
            </a:r>
          </a:p>
          <a:p>
            <a:r>
              <a:rPr lang="ja-JP" altLang="en-US" sz="2400" b="1" dirty="0">
                <a:latin typeface="+mn-ea"/>
                <a:ea typeface="+mn-ea"/>
              </a:rPr>
              <a:t>組織</a:t>
            </a:r>
            <a:r>
              <a:rPr kumimoji="1" lang="ja-JP" altLang="en-US" sz="2400" b="1" dirty="0">
                <a:latin typeface="+mn-ea"/>
                <a:ea typeface="+mn-ea"/>
              </a:rPr>
              <a:t>の管理体制の不備が、サプライチェーン全体の脆弱性</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sp>
        <p:nvSpPr>
          <p:cNvPr id="28" name="角丸四角形 6">
            <a:extLst>
              <a:ext uri="{FF2B5EF4-FFF2-40B4-BE49-F238E27FC236}">
                <a16:creationId xmlns:a16="http://schemas.microsoft.com/office/drawing/2014/main" id="{5D380319-793B-47DE-A396-8885F0D9459D}"/>
              </a:ext>
            </a:extLst>
          </p:cNvPr>
          <p:cNvSpPr/>
          <p:nvPr/>
        </p:nvSpPr>
        <p:spPr>
          <a:xfrm>
            <a:off x="2462118"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2</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29" name="角丸四角形 7">
            <a:extLst>
              <a:ext uri="{FF2B5EF4-FFF2-40B4-BE49-F238E27FC236}">
                <a16:creationId xmlns:a16="http://schemas.microsoft.com/office/drawing/2014/main" id="{8985C3A6-5671-402E-84AC-5EF43A54C642}"/>
              </a:ext>
            </a:extLst>
          </p:cNvPr>
          <p:cNvSpPr/>
          <p:nvPr/>
        </p:nvSpPr>
        <p:spPr>
          <a:xfrm>
            <a:off x="5384215"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Tier 1</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0" name="縦巻き 8">
            <a:extLst>
              <a:ext uri="{FF2B5EF4-FFF2-40B4-BE49-F238E27FC236}">
                <a16:creationId xmlns:a16="http://schemas.microsoft.com/office/drawing/2014/main" id="{98E5E16D-542E-4C1A-AD3B-32E444484FC3}"/>
              </a:ext>
            </a:extLst>
          </p:cNvPr>
          <p:cNvSpPr/>
          <p:nvPr/>
        </p:nvSpPr>
        <p:spPr>
          <a:xfrm>
            <a:off x="4016063"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1" name="角丸四角形 9">
            <a:extLst>
              <a:ext uri="{FF2B5EF4-FFF2-40B4-BE49-F238E27FC236}">
                <a16:creationId xmlns:a16="http://schemas.microsoft.com/office/drawing/2014/main" id="{34A8D500-7467-41F7-808D-CA6E02F2C5A8}"/>
              </a:ext>
            </a:extLst>
          </p:cNvPr>
          <p:cNvSpPr/>
          <p:nvPr/>
        </p:nvSpPr>
        <p:spPr>
          <a:xfrm>
            <a:off x="4420633"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32" name="右矢印 10">
            <a:extLst>
              <a:ext uri="{FF2B5EF4-FFF2-40B4-BE49-F238E27FC236}">
                <a16:creationId xmlns:a16="http://schemas.microsoft.com/office/drawing/2014/main" id="{9A8489DD-8359-4050-A475-2D5CFCA4EE27}"/>
              </a:ext>
            </a:extLst>
          </p:cNvPr>
          <p:cNvSpPr/>
          <p:nvPr/>
        </p:nvSpPr>
        <p:spPr>
          <a:xfrm>
            <a:off x="4269493" y="4484009"/>
            <a:ext cx="996570"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3" name="右矢印 11">
            <a:extLst>
              <a:ext uri="{FF2B5EF4-FFF2-40B4-BE49-F238E27FC236}">
                <a16:creationId xmlns:a16="http://schemas.microsoft.com/office/drawing/2014/main" id="{0961E358-FA59-48F9-AB1D-C60BB430B949}"/>
              </a:ext>
            </a:extLst>
          </p:cNvPr>
          <p:cNvSpPr/>
          <p:nvPr/>
        </p:nvSpPr>
        <p:spPr>
          <a:xfrm>
            <a:off x="7168332" y="4496585"/>
            <a:ext cx="964624" cy="484632"/>
          </a:xfrm>
          <a:prstGeom prst="rightArrow">
            <a:avLst/>
          </a:prstGeom>
          <a:solidFill>
            <a:sysClr val="window" lastClr="FFFFFF"/>
          </a:solidFill>
          <a:ln w="9525" cap="flat" cmpd="sng" algn="ctr">
            <a:solidFill>
              <a:sysClr val="windowText" lastClr="000000"/>
            </a:solidFill>
            <a:prstDash val="solid"/>
          </a:ln>
          <a:effectLst/>
        </p:spPr>
        <p:txBody>
          <a:bodyPr rtlCol="0" anchor="ctr"/>
          <a:lstStyle/>
          <a:p>
            <a:pPr algn="ctr">
              <a:defRPr/>
            </a:pPr>
            <a:endParaRPr kumimoji="0" lang="ja-JP" altLang="en-US" kern="0" dirty="0">
              <a:solidFill>
                <a:prstClr val="black"/>
              </a:solidFill>
              <a:latin typeface="Segoe UI Light" panose="020B0502040204020203" pitchFamily="34" charset="0"/>
              <a:ea typeface="Meiryo UI" panose="020B0604030504040204" pitchFamily="50" charset="-128"/>
              <a:cs typeface="Meiryo UI" panose="020B0604030504040204" pitchFamily="50" charset="-128"/>
            </a:endParaRPr>
          </a:p>
        </p:txBody>
      </p:sp>
      <p:sp>
        <p:nvSpPr>
          <p:cNvPr id="34" name="角丸四角形 12">
            <a:extLst>
              <a:ext uri="{FF2B5EF4-FFF2-40B4-BE49-F238E27FC236}">
                <a16:creationId xmlns:a16="http://schemas.microsoft.com/office/drawing/2014/main" id="{E8F68E61-B120-4E52-9E3C-13FFEE26D4F8}"/>
              </a:ext>
            </a:extLst>
          </p:cNvPr>
          <p:cNvSpPr/>
          <p:nvPr/>
        </p:nvSpPr>
        <p:spPr>
          <a:xfrm>
            <a:off x="8228376" y="4330281"/>
            <a:ext cx="1656184" cy="792088"/>
          </a:xfrm>
          <a:prstGeom prst="roundRect">
            <a:avLst/>
          </a:prstGeom>
          <a:solidFill>
            <a:srgbClr val="79B553"/>
          </a:solidFill>
          <a:ln w="381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OEM</a:t>
            </a:r>
            <a:endParaRPr kumimoji="0" lang="ja-JP" altLang="en-US" sz="2400"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35" name="円形吹き出し 13">
            <a:extLst>
              <a:ext uri="{FF2B5EF4-FFF2-40B4-BE49-F238E27FC236}">
                <a16:creationId xmlns:a16="http://schemas.microsoft.com/office/drawing/2014/main" id="{0D177CEB-91C7-4868-B905-D8AA8F5FD159}"/>
              </a:ext>
            </a:extLst>
          </p:cNvPr>
          <p:cNvSpPr/>
          <p:nvPr/>
        </p:nvSpPr>
        <p:spPr>
          <a:xfrm>
            <a:off x="1566168" y="3296450"/>
            <a:ext cx="2449895" cy="894130"/>
          </a:xfrm>
          <a:prstGeom prst="wedgeEllipseCallout">
            <a:avLst>
              <a:gd name="adj1" fmla="val 61465"/>
              <a:gd name="adj2" fmla="val 35676"/>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6" name="円形吹き出し 14">
            <a:extLst>
              <a:ext uri="{FF2B5EF4-FFF2-40B4-BE49-F238E27FC236}">
                <a16:creationId xmlns:a16="http://schemas.microsoft.com/office/drawing/2014/main" id="{AC21D5AE-C4D7-4A86-894D-3D0CE6CC3C5A}"/>
              </a:ext>
            </a:extLst>
          </p:cNvPr>
          <p:cNvSpPr/>
          <p:nvPr/>
        </p:nvSpPr>
        <p:spPr>
          <a:xfrm>
            <a:off x="1747009" y="5167218"/>
            <a:ext cx="2071927" cy="1023118"/>
          </a:xfrm>
          <a:prstGeom prst="wedgeEllipseCallout">
            <a:avLst>
              <a:gd name="adj1" fmla="val 36802"/>
              <a:gd name="adj2" fmla="val -7112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7" name="円形吹き出し 15">
            <a:extLst>
              <a:ext uri="{FF2B5EF4-FFF2-40B4-BE49-F238E27FC236}">
                <a16:creationId xmlns:a16="http://schemas.microsoft.com/office/drawing/2014/main" id="{AF5BF66A-5311-42AC-96C6-0582E0A52598}"/>
              </a:ext>
            </a:extLst>
          </p:cNvPr>
          <p:cNvSpPr/>
          <p:nvPr/>
        </p:nvSpPr>
        <p:spPr>
          <a:xfrm>
            <a:off x="8177432" y="5296206"/>
            <a:ext cx="2364293" cy="894130"/>
          </a:xfrm>
          <a:prstGeom prst="wedgeEllipseCallout">
            <a:avLst>
              <a:gd name="adj1" fmla="val -33129"/>
              <a:gd name="adj2" fmla="val -91032"/>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8" name="円形吹き出し 16">
            <a:extLst>
              <a:ext uri="{FF2B5EF4-FFF2-40B4-BE49-F238E27FC236}">
                <a16:creationId xmlns:a16="http://schemas.microsoft.com/office/drawing/2014/main" id="{E1D12CCA-5A25-4206-B702-DFF8C1AE6BC0}"/>
              </a:ext>
            </a:extLst>
          </p:cNvPr>
          <p:cNvSpPr/>
          <p:nvPr/>
        </p:nvSpPr>
        <p:spPr>
          <a:xfrm>
            <a:off x="5032519" y="5167218"/>
            <a:ext cx="2007880" cy="997403"/>
          </a:xfrm>
          <a:prstGeom prst="wedgeEllipseCallout">
            <a:avLst>
              <a:gd name="adj1" fmla="val 18815"/>
              <a:gd name="adj2" fmla="val -78639"/>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39" name="円形吹き出し 17">
            <a:extLst>
              <a:ext uri="{FF2B5EF4-FFF2-40B4-BE49-F238E27FC236}">
                <a16:creationId xmlns:a16="http://schemas.microsoft.com/office/drawing/2014/main" id="{E8AFF580-EBD0-492B-9797-FED65ADE414F}"/>
              </a:ext>
            </a:extLst>
          </p:cNvPr>
          <p:cNvSpPr/>
          <p:nvPr/>
        </p:nvSpPr>
        <p:spPr>
          <a:xfrm>
            <a:off x="8084359" y="3307163"/>
            <a:ext cx="2316365" cy="1023118"/>
          </a:xfrm>
          <a:prstGeom prst="wedgeEllipseCallout">
            <a:avLst>
              <a:gd name="adj1" fmla="val -37518"/>
              <a:gd name="adj2" fmla="val 63614"/>
            </a:avLst>
          </a:prstGeom>
          <a:solidFill>
            <a:srgbClr val="C9C8E2"/>
          </a:solidFill>
          <a:ln w="38100" cap="flat" cmpd="sng" algn="ctr">
            <a:solidFill>
              <a:srgbClr val="B8B6D8"/>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black"/>
              </a:solidFill>
              <a:effectLst/>
              <a:uLnTx/>
              <a:uFillTx/>
              <a:latin typeface="+mj-ea"/>
              <a:ea typeface="+mj-ea"/>
              <a:cs typeface="Meiryo UI" panose="020B0604030504040204" pitchFamily="50" charset="-128"/>
            </a:endParaRPr>
          </a:p>
        </p:txBody>
      </p:sp>
      <p:sp>
        <p:nvSpPr>
          <p:cNvPr id="40" name="縦巻き 18">
            <a:extLst>
              <a:ext uri="{FF2B5EF4-FFF2-40B4-BE49-F238E27FC236}">
                <a16:creationId xmlns:a16="http://schemas.microsoft.com/office/drawing/2014/main" id="{5631A8B1-7D86-4CAD-A8A7-C2CBD5DC0610}"/>
              </a:ext>
            </a:extLst>
          </p:cNvPr>
          <p:cNvSpPr/>
          <p:nvPr/>
        </p:nvSpPr>
        <p:spPr>
          <a:xfrm>
            <a:off x="6649951" y="3398491"/>
            <a:ext cx="1520512" cy="890705"/>
          </a:xfrm>
          <a:prstGeom prst="verticalScroll">
            <a:avLst/>
          </a:prstGeom>
          <a:solidFill>
            <a:srgbClr val="68A2DB"/>
          </a:solid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rPr>
              <a:t>Software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b="1" i="0" u="none" strike="noStrike" kern="0" cap="none" spc="0" normalizeH="0" baseline="0" noProof="0" dirty="0">
              <a:ln>
                <a:noFill/>
              </a:ln>
              <a:solidFill>
                <a:schemeClr val="bg1"/>
              </a:solidFill>
              <a:effectLst/>
              <a:uLnTx/>
              <a:uFillTx/>
              <a:latin typeface="+mj-lt"/>
              <a:ea typeface="Meiryo UI" panose="020B0604030504040204" pitchFamily="50" charset="-128"/>
              <a:cs typeface="Meiryo UI" panose="020B0604030504040204" pitchFamily="50" charset="-128"/>
            </a:endParaRPr>
          </a:p>
        </p:txBody>
      </p:sp>
      <p:sp>
        <p:nvSpPr>
          <p:cNvPr id="41" name="角丸四角形 19">
            <a:extLst>
              <a:ext uri="{FF2B5EF4-FFF2-40B4-BE49-F238E27FC236}">
                <a16:creationId xmlns:a16="http://schemas.microsoft.com/office/drawing/2014/main" id="{F804C48E-593D-49CD-874D-FE2654373595}"/>
              </a:ext>
            </a:extLst>
          </p:cNvPr>
          <p:cNvSpPr/>
          <p:nvPr/>
        </p:nvSpPr>
        <p:spPr>
          <a:xfrm>
            <a:off x="7054521" y="3974555"/>
            <a:ext cx="755902" cy="216024"/>
          </a:xfrm>
          <a:prstGeom prst="roundRect">
            <a:avLst/>
          </a:prstGeom>
          <a:noFill/>
          <a:ln w="25400" cap="flat" cmpd="sng" algn="ctr">
            <a:solidFill>
              <a:srgbClr val="4F81BD">
                <a:shade val="50000"/>
              </a:srgbClr>
            </a:solidFill>
            <a:prstDash val="dashDot"/>
          </a:ln>
          <a:effectLst/>
        </p:spPr>
        <p:txBody>
          <a:bodyPr rtlCol="0" anchor="ctr"/>
          <a:lstStyle/>
          <a:p>
            <a:pPr algn="ctr">
              <a:defRPr/>
            </a:pPr>
            <a:r>
              <a:rPr kumimoji="0" lang="en-US" altLang="ja-JP" sz="1600" b="1" kern="0" dirty="0">
                <a:solidFill>
                  <a:schemeClr val="bg1"/>
                </a:solidFill>
                <a:latin typeface="+mj-lt"/>
                <a:ea typeface="Meiryo UI" panose="020B0604030504040204" pitchFamily="50" charset="-128"/>
                <a:cs typeface="Meiryo UI" panose="020B0604030504040204" pitchFamily="50" charset="-128"/>
              </a:rPr>
              <a:t>OSS</a:t>
            </a:r>
            <a:endParaRPr kumimoji="0" lang="ja-JP" altLang="en-US" sz="1600" b="1" kern="0" dirty="0">
              <a:solidFill>
                <a:schemeClr val="bg1"/>
              </a:solidFill>
              <a:latin typeface="+mj-lt"/>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782A6426-AFFE-4BE9-8137-2018DA3113E9}"/>
              </a:ext>
            </a:extLst>
          </p:cNvPr>
          <p:cNvSpPr txBox="1"/>
          <p:nvPr/>
        </p:nvSpPr>
        <p:spPr>
          <a:xfrm>
            <a:off x="2708971" y="2496483"/>
            <a:ext cx="8028239" cy="461665"/>
          </a:xfrm>
          <a:prstGeom prst="rect">
            <a:avLst/>
          </a:prstGeom>
          <a:solidFill>
            <a:schemeClr val="bg1"/>
          </a:solidFill>
          <a:ln w="76200">
            <a:solidFill>
              <a:srgbClr val="CCFFFF"/>
            </a:solidFill>
          </a:ln>
        </p:spPr>
        <p:txBody>
          <a:bodyPr wrap="square">
            <a:spAutoFit/>
          </a:bodyPr>
          <a:lstStyle/>
          <a:p>
            <a:pPr marL="0" indent="0">
              <a:buNone/>
            </a:pPr>
            <a:r>
              <a:rPr kumimoji="1" lang="ja-JP" altLang="en-US" sz="2400" b="1" dirty="0">
                <a:latin typeface="+mn-ea"/>
                <a:ea typeface="+mn-ea"/>
              </a:rPr>
              <a:t>各組織のガバナンスとトレーサビリティの確保が、重要</a:t>
            </a:r>
          </a:p>
        </p:txBody>
      </p:sp>
      <p:sp>
        <p:nvSpPr>
          <p:cNvPr id="46" name="矢印: 右 45">
            <a:extLst>
              <a:ext uri="{FF2B5EF4-FFF2-40B4-BE49-F238E27FC236}">
                <a16:creationId xmlns:a16="http://schemas.microsoft.com/office/drawing/2014/main" id="{A60E88FA-8D7E-4860-8AD0-D3B9351365C2}"/>
              </a:ext>
            </a:extLst>
          </p:cNvPr>
          <p:cNvSpPr/>
          <p:nvPr/>
        </p:nvSpPr>
        <p:spPr bwMode="gray">
          <a:xfrm>
            <a:off x="2159000" y="2593322"/>
            <a:ext cx="493618" cy="207490"/>
          </a:xfrm>
          <a:prstGeom prst="rightArrow">
            <a:avLst>
              <a:gd name="adj1" fmla="val 87758"/>
              <a:gd name="adj2" fmla="val 39930"/>
            </a:avLst>
          </a:prstGeom>
          <a:solidFill>
            <a:schemeClr val="bg1">
              <a:lumMod val="65000"/>
            </a:schemeClr>
          </a:solidFill>
          <a:ln w="3810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8" name="テキスト ボックス 47">
            <a:extLst>
              <a:ext uri="{FF2B5EF4-FFF2-40B4-BE49-F238E27FC236}">
                <a16:creationId xmlns:a16="http://schemas.microsoft.com/office/drawing/2014/main" id="{119870BA-E5EE-47E2-9F1B-F5A01DF94B9F}"/>
              </a:ext>
            </a:extLst>
          </p:cNvPr>
          <p:cNvSpPr txBox="1"/>
          <p:nvPr/>
        </p:nvSpPr>
        <p:spPr>
          <a:xfrm>
            <a:off x="1829959" y="3411791"/>
            <a:ext cx="1873470"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スニペットなどで未知の</a:t>
            </a:r>
            <a:r>
              <a:rPr kumimoji="0" lang="en-US" altLang="ja-JP" sz="1600" b="1" i="0" u="none" strike="noStrike" kern="0" cap="none" spc="0" normalizeH="0" baseline="0" noProof="0" dirty="0">
                <a:ln>
                  <a:noFill/>
                </a:ln>
                <a:effectLst/>
                <a:uLnTx/>
                <a:uFillTx/>
                <a:latin typeface="+mj-lt"/>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が混入するリスク有</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p:txBody>
      </p:sp>
      <p:sp>
        <p:nvSpPr>
          <p:cNvPr id="50" name="テキスト ボックス 49">
            <a:extLst>
              <a:ext uri="{FF2B5EF4-FFF2-40B4-BE49-F238E27FC236}">
                <a16:creationId xmlns:a16="http://schemas.microsoft.com/office/drawing/2014/main" id="{6D17DCCE-45F0-4635-9276-59F39F8E1F3C}"/>
              </a:ext>
            </a:extLst>
          </p:cNvPr>
          <p:cNvSpPr txBox="1"/>
          <p:nvPr/>
        </p:nvSpPr>
        <p:spPr>
          <a:xfrm>
            <a:off x="1747009" y="5298948"/>
            <a:ext cx="2212524"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をどのように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管理して良いか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2" name="テキスト ボックス 51">
            <a:extLst>
              <a:ext uri="{FF2B5EF4-FFF2-40B4-BE49-F238E27FC236}">
                <a16:creationId xmlns:a16="http://schemas.microsoft.com/office/drawing/2014/main" id="{FF77B8CF-CCDC-4F7A-A941-77BBC8972BB1}"/>
              </a:ext>
            </a:extLst>
          </p:cNvPr>
          <p:cNvSpPr txBox="1"/>
          <p:nvPr/>
        </p:nvSpPr>
        <p:spPr>
          <a:xfrm>
            <a:off x="5097332" y="5298948"/>
            <a:ext cx="1878253"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教育資料を</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アップデートするのが大変</a:t>
            </a:r>
          </a:p>
        </p:txBody>
      </p:sp>
      <p:sp>
        <p:nvSpPr>
          <p:cNvPr id="54" name="テキスト ボックス 53">
            <a:extLst>
              <a:ext uri="{FF2B5EF4-FFF2-40B4-BE49-F238E27FC236}">
                <a16:creationId xmlns:a16="http://schemas.microsoft.com/office/drawing/2014/main" id="{5FE9A414-C8DD-4FCD-B84F-8231AD9DCB41}"/>
              </a:ext>
            </a:extLst>
          </p:cNvPr>
          <p:cNvSpPr txBox="1"/>
          <p:nvPr/>
        </p:nvSpPr>
        <p:spPr>
          <a:xfrm>
            <a:off x="8132956" y="3398491"/>
            <a:ext cx="2322528" cy="8309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製品にどんな</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effectLst/>
                <a:uLnTx/>
                <a:uFillTx/>
                <a:ea typeface="+mj-ea"/>
                <a:cs typeface="Meiryo UI" panose="020B0604030504040204" pitchFamily="50" charset="-128"/>
              </a:rPr>
              <a:t>OSS</a:t>
            </a: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が含まれてるか</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わからない</a:t>
            </a:r>
          </a:p>
        </p:txBody>
      </p:sp>
      <p:sp>
        <p:nvSpPr>
          <p:cNvPr id="56" name="テキスト ボックス 55">
            <a:extLst>
              <a:ext uri="{FF2B5EF4-FFF2-40B4-BE49-F238E27FC236}">
                <a16:creationId xmlns:a16="http://schemas.microsoft.com/office/drawing/2014/main" id="{2FB6E1CB-65EE-4EDB-8809-1F91D3B310E7}"/>
              </a:ext>
            </a:extLst>
          </p:cNvPr>
          <p:cNvSpPr txBox="1"/>
          <p:nvPr/>
        </p:nvSpPr>
        <p:spPr>
          <a:xfrm>
            <a:off x="8084359" y="5463160"/>
            <a:ext cx="2583010"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全てのサプライヤに</a:t>
            </a:r>
            <a:endParaRPr kumimoji="0" lang="en-US" altLang="ja-JP" sz="1600" b="1" i="0" u="none" strike="noStrike" kern="0" cap="none" spc="0" normalizeH="0" baseline="0" noProof="0" dirty="0">
              <a:ln>
                <a:noFill/>
              </a:ln>
              <a:effectLst/>
              <a:uLnTx/>
              <a:uFillTx/>
              <a:latin typeface="+mj-ea"/>
              <a:ea typeface="+mj-ea"/>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effectLst/>
                <a:uLnTx/>
                <a:uFillTx/>
                <a:latin typeface="+mj-ea"/>
                <a:ea typeface="+mj-ea"/>
                <a:cs typeface="Meiryo UI" panose="020B0604030504040204" pitchFamily="50" charset="-128"/>
              </a:rPr>
              <a:t>教育することは困難</a:t>
            </a:r>
          </a:p>
        </p:txBody>
      </p:sp>
      <p:sp>
        <p:nvSpPr>
          <p:cNvPr id="8" name="スライド番号プレースホルダー 7">
            <a:extLst>
              <a:ext uri="{FF2B5EF4-FFF2-40B4-BE49-F238E27FC236}">
                <a16:creationId xmlns:a16="http://schemas.microsoft.com/office/drawing/2014/main" id="{8216B818-C050-F688-30C3-43EA2F0C446E}"/>
              </a:ext>
            </a:extLst>
          </p:cNvPr>
          <p:cNvSpPr>
            <a:spLocks noGrp="1"/>
          </p:cNvSpPr>
          <p:nvPr>
            <p:ph type="sldNum" sz="quarter" idx="4"/>
          </p:nvPr>
        </p:nvSpPr>
        <p:spPr/>
        <p:txBody>
          <a:bodyPr/>
          <a:lstStyle/>
          <a:p>
            <a:fld id="{9E677C9D-2908-4B51-B245-D0108F3FAF17}" type="slidenum">
              <a:rPr lang="ja-JP" altLang="en-US" smtClean="0"/>
              <a:pPr/>
              <a:t>8</a:t>
            </a:fld>
            <a:endParaRPr lang="ja-JP" altLang="en-US" dirty="0"/>
          </a:p>
        </p:txBody>
      </p:sp>
    </p:spTree>
    <p:extLst>
      <p:ext uri="{BB962C8B-B14F-4D97-AF65-F5344CB8AC3E}">
        <p14:creationId xmlns:p14="http://schemas.microsoft.com/office/powerpoint/2010/main" val="88876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B6E8-1EA4-4056-B493-1F6B76CB7C5F}"/>
              </a:ext>
            </a:extLst>
          </p:cNvPr>
          <p:cNvSpPr>
            <a:spLocks noGrp="1"/>
          </p:cNvSpPr>
          <p:nvPr>
            <p:ph type="title"/>
          </p:nvPr>
        </p:nvSpPr>
        <p:spPr>
          <a:xfrm>
            <a:off x="890270" y="531580"/>
            <a:ext cx="10857229" cy="645269"/>
          </a:xfrm>
        </p:spPr>
        <p:txBody>
          <a:bodyPr/>
          <a:lstStyle/>
          <a:p>
            <a:r>
              <a:rPr kumimoji="1" lang="en-US" altLang="ja-JP" b="1" dirty="0" err="1">
                <a:latin typeface="+mj-lt"/>
                <a:ea typeface="游ゴシック" panose="020B0400000000000000" pitchFamily="50" charset="-128"/>
              </a:rPr>
              <a:t>OpenChain</a:t>
            </a:r>
            <a:r>
              <a:rPr kumimoji="1" lang="ja-JP" altLang="en-US" b="1" dirty="0">
                <a:latin typeface="+mj-lt"/>
                <a:ea typeface="游ゴシック" panose="020B0400000000000000" pitchFamily="50" charset="-128"/>
              </a:rPr>
              <a:t>プロジェクトの目的</a:t>
            </a:r>
          </a:p>
        </p:txBody>
      </p:sp>
      <p:sp>
        <p:nvSpPr>
          <p:cNvPr id="3" name="テキスト プレースホルダー 2">
            <a:extLst>
              <a:ext uri="{FF2B5EF4-FFF2-40B4-BE49-F238E27FC236}">
                <a16:creationId xmlns:a16="http://schemas.microsoft.com/office/drawing/2014/main" id="{48516C9F-106E-4BCD-BF20-3B21BB391658}"/>
              </a:ext>
            </a:extLst>
          </p:cNvPr>
          <p:cNvSpPr>
            <a:spLocks noGrp="1"/>
          </p:cNvSpPr>
          <p:nvPr>
            <p:ph type="body" sz="quarter" idx="12"/>
          </p:nvPr>
        </p:nvSpPr>
        <p:spPr>
          <a:xfrm>
            <a:off x="890270" y="1695574"/>
            <a:ext cx="5311024" cy="1733426"/>
          </a:xfrm>
        </p:spPr>
        <p:txBody>
          <a:bodyPr/>
          <a:lstStyle/>
          <a:p>
            <a:pPr marL="0" indent="0">
              <a:buNone/>
            </a:pPr>
            <a:r>
              <a:rPr kumimoji="1" lang="ja-JP" altLang="en-US" sz="2800" b="1" u="sng" dirty="0">
                <a:latin typeface="+mn-ea"/>
                <a:ea typeface="+mn-ea"/>
              </a:rPr>
              <a:t>役割 </a:t>
            </a:r>
            <a:r>
              <a:rPr kumimoji="1" lang="en-US" altLang="ja-JP" sz="2800" b="1" u="sng" dirty="0">
                <a:latin typeface="+mj-lt"/>
                <a:ea typeface="+mn-ea"/>
              </a:rPr>
              <a:t>(mission)</a:t>
            </a:r>
          </a:p>
          <a:p>
            <a:r>
              <a:rPr kumimoji="1" lang="en-US" altLang="ja-JP" sz="2400" b="1" dirty="0">
                <a:latin typeface="+mn-lt"/>
                <a:ea typeface="+mn-ea"/>
              </a:rPr>
              <a:t>OSS</a:t>
            </a:r>
            <a:r>
              <a:rPr kumimoji="1" lang="ja-JP" altLang="en-US" sz="2400" b="1" dirty="0">
                <a:latin typeface="+mn-ea"/>
                <a:ea typeface="+mn-ea"/>
              </a:rPr>
              <a:t>を含むソフトウェアを相互にやり取りする</a:t>
            </a:r>
            <a:r>
              <a:rPr kumimoji="1" lang="ja-JP" altLang="en-US" sz="2400" b="1" dirty="0">
                <a:solidFill>
                  <a:srgbClr val="FF0000"/>
                </a:solidFill>
                <a:latin typeface="+mn-ea"/>
                <a:ea typeface="+mn-ea"/>
              </a:rPr>
              <a:t>組織間における信頼構築に至る基準</a:t>
            </a:r>
            <a:r>
              <a:rPr kumimoji="1" lang="ja-JP" altLang="en-US" sz="2400" b="1" dirty="0">
                <a:latin typeface="+mn-ea"/>
                <a:ea typeface="+mn-ea"/>
              </a:rPr>
              <a:t>を提供する</a:t>
            </a:r>
          </a:p>
        </p:txBody>
      </p:sp>
      <p:sp>
        <p:nvSpPr>
          <p:cNvPr id="5" name="フッター プレースホルダー 4">
            <a:extLst>
              <a:ext uri="{FF2B5EF4-FFF2-40B4-BE49-F238E27FC236}">
                <a16:creationId xmlns:a16="http://schemas.microsoft.com/office/drawing/2014/main" id="{38B70201-3FD0-4AB2-8072-3ADF1169FBCB}"/>
              </a:ext>
            </a:extLst>
          </p:cNvPr>
          <p:cNvSpPr>
            <a:spLocks noGrp="1"/>
          </p:cNvSpPr>
          <p:nvPr>
            <p:ph type="ftr" sz="quarter" idx="3"/>
          </p:nvPr>
        </p:nvSpPr>
        <p:spPr/>
        <p:txBody>
          <a:bodyPr/>
          <a:lstStyle/>
          <a:p>
            <a:pPr algn="l"/>
            <a:r>
              <a:rPr lang="en-US" altLang="ja-JP"/>
              <a:t>OpenChain Japan Work Group</a:t>
            </a:r>
            <a:endParaRPr lang="ja-JP" altLang="en-US" dirty="0"/>
          </a:p>
        </p:txBody>
      </p:sp>
      <p:pic>
        <p:nvPicPr>
          <p:cNvPr id="42" name="図 41">
            <a:extLst>
              <a:ext uri="{FF2B5EF4-FFF2-40B4-BE49-F238E27FC236}">
                <a16:creationId xmlns:a16="http://schemas.microsoft.com/office/drawing/2014/main" id="{D923D589-EF09-4729-99E7-6D8AEC4BB503}"/>
              </a:ext>
            </a:extLst>
          </p:cNvPr>
          <p:cNvPicPr>
            <a:picLocks noChangeAspect="1"/>
          </p:cNvPicPr>
          <p:nvPr/>
        </p:nvPicPr>
        <p:blipFill>
          <a:blip r:embed="rId2"/>
          <a:stretch>
            <a:fillRect/>
          </a:stretch>
        </p:blipFill>
        <p:spPr>
          <a:xfrm>
            <a:off x="6677029" y="2589044"/>
            <a:ext cx="5061965" cy="2246602"/>
          </a:xfrm>
          <a:prstGeom prst="rect">
            <a:avLst/>
          </a:prstGeom>
        </p:spPr>
      </p:pic>
      <p:sp>
        <p:nvSpPr>
          <p:cNvPr id="45" name="正方形/長方形 44">
            <a:extLst>
              <a:ext uri="{FF2B5EF4-FFF2-40B4-BE49-F238E27FC236}">
                <a16:creationId xmlns:a16="http://schemas.microsoft.com/office/drawing/2014/main" id="{E60FA4E8-7615-46DE-9EE9-A5A726F887DA}"/>
              </a:ext>
            </a:extLst>
          </p:cNvPr>
          <p:cNvSpPr/>
          <p:nvPr/>
        </p:nvSpPr>
        <p:spPr bwMode="gray">
          <a:xfrm>
            <a:off x="6550084" y="2495773"/>
            <a:ext cx="5278404" cy="2523901"/>
          </a:xfrm>
          <a:prstGeom prst="rect">
            <a:avLst/>
          </a:prstGeom>
          <a:noFill/>
          <a:ln w="28575" cap="flat" cmpd="sng" algn="ctr">
            <a:solidFill>
              <a:srgbClr val="0070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effectLst/>
              <a:latin typeface="Arial" charset="0"/>
              <a:ea typeface="ＭＳ Ｐゴシック" pitchFamily="50" charset="-128"/>
            </a:endParaRPr>
          </a:p>
        </p:txBody>
      </p:sp>
      <p:sp>
        <p:nvSpPr>
          <p:cNvPr id="47" name="テキスト プレースホルダー 2">
            <a:extLst>
              <a:ext uri="{FF2B5EF4-FFF2-40B4-BE49-F238E27FC236}">
                <a16:creationId xmlns:a16="http://schemas.microsoft.com/office/drawing/2014/main" id="{07E6D431-999B-48B0-9567-B17BB5B48C30}"/>
              </a:ext>
            </a:extLst>
          </p:cNvPr>
          <p:cNvSpPr txBox="1">
            <a:spLocks/>
          </p:cNvSpPr>
          <p:nvPr/>
        </p:nvSpPr>
        <p:spPr bwMode="gray">
          <a:xfrm>
            <a:off x="890269" y="3772571"/>
            <a:ext cx="5400518" cy="210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78355" indent="-478355" algn="l" defTabSz="1079473" rtl="0" eaLnBrk="1" fontAlgn="ctr" hangingPunct="1">
              <a:lnSpc>
                <a:spcPct val="100000"/>
              </a:lnSpc>
              <a:spcBef>
                <a:spcPct val="20000"/>
              </a:spcBef>
              <a:spcAft>
                <a:spcPct val="10000"/>
              </a:spcAft>
              <a:buClr>
                <a:schemeClr val="tx1">
                  <a:lumMod val="50000"/>
                  <a:lumOff val="50000"/>
                </a:schemeClr>
              </a:buClr>
              <a:buFont typeface="Wingdings" pitchFamily="2" charset="2"/>
              <a:buChar char="n"/>
              <a:defRPr kumimoji="1" lang="ja-JP" altLang="en-US" sz="2933" b="0" baseline="0">
                <a:solidFill>
                  <a:srgbClr val="20252B"/>
                </a:solidFill>
                <a:latin typeface="Segoe UI" panose="020B0502040204020203" pitchFamily="34" charset="0"/>
                <a:ea typeface="Meiryo UI" panose="020B0604030504040204" pitchFamily="50" charset="-128"/>
                <a:cs typeface="+mn-cs"/>
              </a:defRPr>
            </a:lvl1pPr>
            <a:lvl2pPr marL="833946" indent="-476239" algn="l" defTabSz="1079473" rtl="0" eaLnBrk="1" fontAlgn="ctr" hangingPunct="1">
              <a:lnSpc>
                <a:spcPct val="100000"/>
              </a:lnSpc>
              <a:spcBef>
                <a:spcPct val="20000"/>
              </a:spcBef>
              <a:spcAft>
                <a:spcPct val="10000"/>
              </a:spcAft>
              <a:buClr>
                <a:srgbClr val="87867E"/>
              </a:buClr>
              <a:buFont typeface="Wingdings" pitchFamily="2" charset="2"/>
              <a:buChar char="n"/>
              <a:defRPr kumimoji="1" lang="ja-JP" altLang="en-US" sz="2667" b="0" baseline="0">
                <a:solidFill>
                  <a:srgbClr val="20252B"/>
                </a:solidFill>
                <a:latin typeface="Segoe UI" panose="020B0502040204020203" pitchFamily="34" charset="0"/>
                <a:ea typeface="Meiryo UI" panose="020B0604030504040204" pitchFamily="50" charset="-128"/>
              </a:defRPr>
            </a:lvl2pPr>
            <a:lvl3pPr marL="1198003" indent="-482588" algn="l" defTabSz="1079473" rtl="0" eaLnBrk="1" fontAlgn="ctr" hangingPunct="1">
              <a:lnSpc>
                <a:spcPct val="100000"/>
              </a:lnSpc>
              <a:spcBef>
                <a:spcPct val="20000"/>
              </a:spcBef>
              <a:spcAft>
                <a:spcPct val="10000"/>
              </a:spcAft>
              <a:buClr>
                <a:srgbClr val="808080"/>
              </a:buClr>
              <a:buFont typeface="Wingdings" panose="05000000000000000000" pitchFamily="2" charset="2"/>
              <a:buChar char="l"/>
              <a:defRPr kumimoji="1" lang="ja-JP" altLang="en-US" sz="2400" baseline="0">
                <a:solidFill>
                  <a:srgbClr val="20252B"/>
                </a:solidFill>
                <a:latin typeface="Segoe UI" panose="020B0502040204020203" pitchFamily="34" charset="0"/>
                <a:ea typeface="Meiryo UI" panose="020B0604030504040204" pitchFamily="50" charset="-128"/>
              </a:defRPr>
            </a:lvl3pPr>
            <a:lvl4pPr marL="1409665" indent="-457189" algn="l" defTabSz="1079473" rtl="0" eaLnBrk="1" fontAlgn="base" hangingPunct="1">
              <a:lnSpc>
                <a:spcPct val="100000"/>
              </a:lnSpc>
              <a:spcBef>
                <a:spcPct val="20000"/>
              </a:spcBef>
              <a:spcAft>
                <a:spcPct val="10000"/>
              </a:spcAft>
              <a:buClr>
                <a:srgbClr val="87867E"/>
              </a:buClr>
              <a:buSzPct val="100000"/>
              <a:buFont typeface="Arial" panose="020B0604020202020204" pitchFamily="34" charset="0"/>
              <a:buChar char="•"/>
              <a:defRPr kumimoji="1" lang="ja-JP" altLang="en-US" sz="2400" baseline="0">
                <a:solidFill>
                  <a:srgbClr val="20252B"/>
                </a:solidFill>
                <a:latin typeface="Segoe UI" panose="020B0502040204020203" pitchFamily="34" charset="0"/>
                <a:ea typeface="Meiryo UI" panose="020B0604030504040204" pitchFamily="50" charset="-128"/>
              </a:defRPr>
            </a:lvl4pPr>
            <a:lvl5pPr marL="2743131" indent="-304792" algn="l" defTabSz="1079473" rtl="0" eaLnBrk="1" fontAlgn="base" hangingPunct="1">
              <a:spcBef>
                <a:spcPct val="20000"/>
              </a:spcBef>
              <a:spcAft>
                <a:spcPct val="0"/>
              </a:spcAft>
              <a:buChar char="»"/>
              <a:defRPr kumimoji="1" sz="2667">
                <a:solidFill>
                  <a:srgbClr val="20252B"/>
                </a:solidFill>
                <a:latin typeface="Segoe UI" panose="020B0502040204020203" pitchFamily="34" charset="0"/>
                <a:ea typeface="Meiryo UI" panose="020B0604030504040204" pitchFamily="50" charset="-128"/>
              </a:defRPr>
            </a:lvl5pPr>
            <a:lvl6pPr marL="3352716" indent="-304792" algn="l" defTabSz="1079473" rtl="0" eaLnBrk="1" fontAlgn="base" hangingPunct="1">
              <a:spcBef>
                <a:spcPct val="20000"/>
              </a:spcBef>
              <a:spcAft>
                <a:spcPct val="0"/>
              </a:spcAft>
              <a:buChar char="»"/>
              <a:defRPr kumimoji="1" sz="2667">
                <a:solidFill>
                  <a:schemeClr val="tx1"/>
                </a:solidFill>
                <a:latin typeface="+mn-lt"/>
                <a:ea typeface="+mn-ea"/>
              </a:defRPr>
            </a:lvl6pPr>
            <a:lvl7pPr marL="3962301" indent="-304792" algn="l" defTabSz="1079473" rtl="0" eaLnBrk="1" fontAlgn="base" hangingPunct="1">
              <a:spcBef>
                <a:spcPct val="20000"/>
              </a:spcBef>
              <a:spcAft>
                <a:spcPct val="0"/>
              </a:spcAft>
              <a:buChar char="»"/>
              <a:defRPr kumimoji="1" sz="2667">
                <a:solidFill>
                  <a:schemeClr val="tx1"/>
                </a:solidFill>
                <a:latin typeface="+mn-lt"/>
                <a:ea typeface="+mn-ea"/>
              </a:defRPr>
            </a:lvl7pPr>
            <a:lvl8pPr marL="4571886" indent="-304792" algn="l" defTabSz="1079473" rtl="0" eaLnBrk="1" fontAlgn="base" hangingPunct="1">
              <a:spcBef>
                <a:spcPct val="20000"/>
              </a:spcBef>
              <a:spcAft>
                <a:spcPct val="0"/>
              </a:spcAft>
              <a:buChar char="»"/>
              <a:defRPr kumimoji="1" sz="2667">
                <a:solidFill>
                  <a:schemeClr val="tx1"/>
                </a:solidFill>
                <a:latin typeface="+mn-lt"/>
                <a:ea typeface="+mn-ea"/>
              </a:defRPr>
            </a:lvl8pPr>
            <a:lvl9pPr marL="5181470" indent="-304792" algn="l" defTabSz="1079473" rtl="0" eaLnBrk="1" fontAlgn="base" hangingPunct="1">
              <a:spcBef>
                <a:spcPct val="20000"/>
              </a:spcBef>
              <a:spcAft>
                <a:spcPct val="0"/>
              </a:spcAft>
              <a:buChar char="»"/>
              <a:defRPr kumimoji="1" sz="2667">
                <a:solidFill>
                  <a:schemeClr val="tx1"/>
                </a:solidFill>
                <a:latin typeface="+mn-lt"/>
                <a:ea typeface="+mn-ea"/>
              </a:defRPr>
            </a:lvl9pPr>
          </a:lstStyle>
          <a:p>
            <a:pPr marL="0" indent="0">
              <a:buFont typeface="Wingdings" pitchFamily="2" charset="2"/>
              <a:buNone/>
            </a:pPr>
            <a:r>
              <a:rPr lang="ja-JP" altLang="en-US" sz="2800" b="1" u="sng" kern="0" dirty="0">
                <a:latin typeface="+mn-ea"/>
                <a:ea typeface="+mn-ea"/>
              </a:rPr>
              <a:t>目的 </a:t>
            </a:r>
            <a:r>
              <a:rPr lang="en-US" altLang="ja-JP" sz="2800" b="1" u="sng" kern="0" dirty="0">
                <a:latin typeface="+mj-lt"/>
                <a:ea typeface="+mn-ea"/>
              </a:rPr>
              <a:t>(vision)</a:t>
            </a:r>
          </a:p>
          <a:p>
            <a:r>
              <a:rPr lang="en-US" altLang="ja-JP" sz="2400" b="1" kern="0" dirty="0">
                <a:latin typeface="+mn-lt"/>
                <a:ea typeface="+mn-ea"/>
              </a:rPr>
              <a:t>OSS</a:t>
            </a:r>
            <a:r>
              <a:rPr lang="ja-JP" altLang="en-US" sz="2400" b="1" kern="0" dirty="0">
                <a:latin typeface="+mn-ea"/>
                <a:ea typeface="+mn-ea"/>
              </a:rPr>
              <a:t>が、信頼できる形式に整合した</a:t>
            </a:r>
            <a:r>
              <a:rPr lang="ja-JP" altLang="en-US" sz="2400" b="1" kern="0" dirty="0">
                <a:solidFill>
                  <a:srgbClr val="FF0000"/>
                </a:solidFill>
                <a:latin typeface="+mn-ea"/>
                <a:ea typeface="+mn-ea"/>
              </a:rPr>
              <a:t>コンプライアンス情報とともに流通するサプライチェーン</a:t>
            </a:r>
            <a:r>
              <a:rPr lang="ja-JP" altLang="en-US" sz="2400" b="1" kern="0" dirty="0">
                <a:latin typeface="+mn-ea"/>
                <a:ea typeface="+mn-ea"/>
              </a:rPr>
              <a:t>の実現</a:t>
            </a:r>
          </a:p>
          <a:p>
            <a:endParaRPr lang="ja-JP" altLang="en-US" sz="2400" b="1" kern="0" dirty="0">
              <a:latin typeface="+mn-ea"/>
              <a:ea typeface="+mn-ea"/>
            </a:endParaRPr>
          </a:p>
        </p:txBody>
      </p:sp>
      <p:sp>
        <p:nvSpPr>
          <p:cNvPr id="8" name="スライド番号プレースホルダー 7">
            <a:extLst>
              <a:ext uri="{FF2B5EF4-FFF2-40B4-BE49-F238E27FC236}">
                <a16:creationId xmlns:a16="http://schemas.microsoft.com/office/drawing/2014/main" id="{944300BA-BCDA-3E19-C56F-539F9FBAC5CD}"/>
              </a:ext>
            </a:extLst>
          </p:cNvPr>
          <p:cNvSpPr>
            <a:spLocks noGrp="1"/>
          </p:cNvSpPr>
          <p:nvPr>
            <p:ph type="sldNum" sz="quarter" idx="4"/>
          </p:nvPr>
        </p:nvSpPr>
        <p:spPr/>
        <p:txBody>
          <a:bodyPr/>
          <a:lstStyle/>
          <a:p>
            <a:fld id="{9E677C9D-2908-4B51-B245-D0108F3FAF17}" type="slidenum">
              <a:rPr lang="ja-JP" altLang="en-US" smtClean="0"/>
              <a:pPr/>
              <a:t>9</a:t>
            </a:fld>
            <a:endParaRPr lang="ja-JP" altLang="en-US" dirty="0"/>
          </a:p>
        </p:txBody>
      </p:sp>
    </p:spTree>
    <p:extLst>
      <p:ext uri="{BB962C8B-B14F-4D97-AF65-F5344CB8AC3E}">
        <p14:creationId xmlns:p14="http://schemas.microsoft.com/office/powerpoint/2010/main" val="455243601"/>
      </p:ext>
    </p:extLst>
  </p:cSld>
  <p:clrMapOvr>
    <a:masterClrMapping/>
  </p:clrMapOvr>
</p:sld>
</file>

<file path=ppt/theme/theme1.xml><?xml version="1.0" encoding="utf-8"?>
<a:theme xmlns:a="http://schemas.openxmlformats.org/drawingml/2006/main" name="F_Tool_7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ユーザー定義 3">
      <a:majorFont>
        <a:latin typeface="Segoe UI"/>
        <a:ea typeface="游ゴシック"/>
        <a:cs typeface=""/>
      </a:majorFont>
      <a:minorFont>
        <a:latin typeface="Segoe U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sz="1600" b="0" i="0" u="none" strike="noStrike" cap="none" normalizeH="0" baseline="0" dirty="0" smtClean="0">
            <a:ln>
              <a:noFill/>
            </a:ln>
            <a:effectLst/>
            <a:latin typeface="Arial" charset="0"/>
            <a:ea typeface="ＭＳ Ｐゴシック" pitchFamily="50" charset="-128"/>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rgbClr val="000000"/>
            </a:solidFill>
            <a:effectLst/>
            <a:latin typeface="Arial" charset="0"/>
            <a:ea typeface="ＭＳ Ｐゴシック" pitchFamily="50" charset="-128"/>
          </a:defRPr>
        </a:defPPr>
      </a:lstStyle>
    </a:lnDef>
  </a:objectDefaults>
  <a:extraClrSchemeLst>
    <a:extraClrScheme>
      <a:clrScheme name="F_Tool_6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8_OpenChain_横長.potx" id="{732C8002-150E-4509-BEBA-F4B5A9E39982}" vid="{7884A530-724E-4528-AA47-2EDCB38006C2}"/>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2880</Words>
  <Application>Microsoft Office PowerPoint</Application>
  <PresentationFormat>ワイド画面</PresentationFormat>
  <Paragraphs>648</Paragraphs>
  <Slides>32</Slides>
  <Notes>18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32</vt:i4>
      </vt:variant>
    </vt:vector>
  </HeadingPairs>
  <TitlesOfParts>
    <vt:vector size="41" baseType="lpstr">
      <vt:lpstr>BIZ UDPゴシック</vt:lpstr>
      <vt:lpstr>Meiryo UI</vt:lpstr>
      <vt:lpstr>游ゴシック</vt:lpstr>
      <vt:lpstr>Arial</vt:lpstr>
      <vt:lpstr>Noto Sans</vt:lpstr>
      <vt:lpstr>Segoe UI</vt:lpstr>
      <vt:lpstr>Segoe UI Light</vt:lpstr>
      <vt:lpstr>Wingdings</vt:lpstr>
      <vt:lpstr>F_Tool_7_JA_R</vt:lpstr>
      <vt:lpstr>OpenChainプロジェクト紹介</vt:lpstr>
      <vt:lpstr>目次</vt:lpstr>
      <vt:lpstr>PowerPoint プレゼンテーション</vt:lpstr>
      <vt:lpstr>OpenChainプロジェクト</vt:lpstr>
      <vt:lpstr>さまざまなLFプロジェクト</vt:lpstr>
      <vt:lpstr>オープンソースライセンス■とコンプライアンス■</vt:lpstr>
      <vt:lpstr>OSSライセンスに伴うリスク</vt:lpstr>
      <vt:lpstr>サプライチェーンにおけるOSSのライセンスリスク</vt:lpstr>
      <vt:lpstr>OpenChainプロジェクトの目的</vt:lpstr>
      <vt:lpstr>OpenChainプロジェクトの3つの柱</vt:lpstr>
      <vt:lpstr>適合のための認証</vt:lpstr>
      <vt:lpstr>OpenChain Spec. 2.1 &gt;&gt; ISO/IEC 5230:2020</vt:lpstr>
      <vt:lpstr>OpenChain Spec. 2.1 &gt;&gt; ISO/IEC 5230:2020</vt:lpstr>
      <vt:lpstr>OpenChain Spec. 2.1 &gt;&gt; ISO/IEC 5230:2020</vt:lpstr>
      <vt:lpstr>OpenChain Spec. 2.1 &gt;&gt; ISO/IEC 5230:2020</vt:lpstr>
      <vt:lpstr>適合を宣言する組織の例</vt:lpstr>
      <vt:lpstr>活動体制</vt:lpstr>
      <vt:lpstr>プロジェクトのメンバー資格</vt:lpstr>
      <vt:lpstr>サポート体制</vt:lpstr>
      <vt:lpstr>ISO/IEC DIS 18974  OpenChain Security Assurance Specification</vt:lpstr>
      <vt:lpstr>最近の主な活動</vt:lpstr>
      <vt:lpstr>PowerPoint プレゼンテーション</vt:lpstr>
      <vt:lpstr>OpenChain Japan Work Group 設立前夜</vt:lpstr>
      <vt:lpstr>OpenChain Japan Work Group 設立</vt:lpstr>
      <vt:lpstr>【参考】各国でのコミュニティ活動</vt:lpstr>
      <vt:lpstr>サブグループ(SG)</vt:lpstr>
      <vt:lpstr>主な成果</vt:lpstr>
      <vt:lpstr>OpenChain業界調査</vt:lpstr>
      <vt:lpstr>全体会合 → OpenChain Community Day</vt:lpstr>
      <vt:lpstr>全体会合</vt:lpstr>
      <vt:lpstr>OpenChain Japan WG Web Page, ML &amp; Slack</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2023-09-30T03:42:42Z</dcterms:created>
  <dcterms:modified xsi:type="dcterms:W3CDTF">2024-10-13T09:30:06Z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2024-03-07T04:17:56Z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7f1bcf1d-5070-4d2d-96c5-6b70a7b8205c</vt:lpwstr>
  </property>
  <property fmtid="{D5CDD505-2E9C-101B-9397-08002B2CF9AE}" pid="8" name="MSIP_Label_1f8e20e6-048a-4bad-a26b-318dd1cd4d47_ContentBits">
    <vt:lpwstr>0</vt:lpwstr>
  </property>
</Properties>
</file>